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4"/>
  </p:notesMasterIdLst>
  <p:sldIdLst>
    <p:sldId id="256" r:id="rId2"/>
    <p:sldId id="257" r:id="rId3"/>
    <p:sldId id="258" r:id="rId4"/>
    <p:sldId id="278" r:id="rId5"/>
    <p:sldId id="279" r:id="rId6"/>
    <p:sldId id="263" r:id="rId7"/>
    <p:sldId id="281" r:id="rId8"/>
    <p:sldId id="285" r:id="rId9"/>
    <p:sldId id="284" r:id="rId10"/>
    <p:sldId id="273" r:id="rId11"/>
    <p:sldId id="269" r:id="rId12"/>
    <p:sldId id="266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10" autoAdjust="0"/>
  </p:normalViewPr>
  <p:slideViewPr>
    <p:cSldViewPr>
      <p:cViewPr varScale="1">
        <p:scale>
          <a:sx n="79" d="100"/>
          <a:sy n="79" d="100"/>
        </p:scale>
        <p:origin x="27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075905865547356E-2"/>
          <c:y val="3.3809681089880285E-2"/>
          <c:w val="0.9638481882689055"/>
          <c:h val="0.7876674355256401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рубли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2015 г.</c:v>
                </c:pt>
                <c:pt idx="1">
                  <c:v>2016 г.</c:v>
                </c:pt>
                <c:pt idx="2">
                  <c:v>2017 г.</c:v>
                </c:pt>
                <c:pt idx="3">
                  <c:v>2018 г. Прогноз</c:v>
                </c:pt>
                <c:pt idx="4">
                  <c:v>2019 г. Прогноз</c:v>
                </c:pt>
              </c:strCache>
            </c:strRef>
          </c:cat>
          <c:val>
            <c:numRef>
              <c:f>Лист1!$B$2:$B$6</c:f>
              <c:numCache>
                <c:formatCode>0.00</c:formatCode>
                <c:ptCount val="5"/>
                <c:pt idx="0" formatCode="General">
                  <c:v>9912041.1999999993</c:v>
                </c:pt>
                <c:pt idx="1">
                  <c:v>3974057.93</c:v>
                </c:pt>
                <c:pt idx="2">
                  <c:v>5301826.22</c:v>
                </c:pt>
                <c:pt idx="3">
                  <c:v>3072000</c:v>
                </c:pt>
                <c:pt idx="4">
                  <c:v>3072000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 к предыдущему году %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6432641695952135E-3"/>
                  <c:y val="-5.1554100826404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2865283391903667E-3"/>
                  <c:y val="-4.07006059155820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205046470236835E-16"/>
                  <c:y val="-4.8840727098698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-4.88407270986984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2015 г.</c:v>
                </c:pt>
                <c:pt idx="1">
                  <c:v>2016 г.</c:v>
                </c:pt>
                <c:pt idx="2">
                  <c:v>2017 г.</c:v>
                </c:pt>
                <c:pt idx="3">
                  <c:v>2018 г. Прогноз</c:v>
                </c:pt>
                <c:pt idx="4">
                  <c:v>2019 г. Прогноз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1">
                  <c:v>40.1</c:v>
                </c:pt>
                <c:pt idx="2">
                  <c:v>133.41089418895311</c:v>
                </c:pt>
                <c:pt idx="3">
                  <c:v>57.942298983915023</c:v>
                </c:pt>
                <c:pt idx="4">
                  <c:v>100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96732496"/>
        <c:axId val="96732888"/>
      </c:barChart>
      <c:catAx>
        <c:axId val="967324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6732888"/>
        <c:crosses val="autoZero"/>
        <c:auto val="1"/>
        <c:lblAlgn val="ctr"/>
        <c:lblOffset val="100"/>
        <c:noMultiLvlLbl val="0"/>
      </c:catAx>
      <c:valAx>
        <c:axId val="967328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6732496"/>
        <c:crosses val="autoZero"/>
        <c:crossBetween val="between"/>
      </c:valAx>
      <c:spPr>
        <a:ln>
          <a:solidFill>
            <a:schemeClr val="bg2"/>
          </a:solidFill>
        </a:ln>
      </c:spPr>
    </c:plotArea>
    <c:legend>
      <c:legendPos val="t"/>
      <c:layout>
        <c:manualLayout>
          <c:xMode val="edge"/>
          <c:yMode val="edge"/>
          <c:x val="0.40833820705646101"/>
          <c:y val="3.1690495927802896E-2"/>
          <c:w val="0.38051528623850367"/>
          <c:h val="0.16569107476321746"/>
        </c:manualLayout>
      </c:layout>
      <c:overlay val="0"/>
      <c:txPr>
        <a:bodyPr/>
        <a:lstStyle/>
        <a:p>
          <a:pPr>
            <a:defRPr sz="140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7800131250521586"/>
          <c:w val="0.70483935924682206"/>
          <c:h val="0.476563246819261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38"/>
          </c:dPt>
          <c:dPt>
            <c:idx val="1"/>
            <c:bubble3D val="0"/>
            <c:explosion val="28"/>
          </c:dPt>
          <c:dPt>
            <c:idx val="2"/>
            <c:bubble3D val="0"/>
            <c:explosion val="63"/>
          </c:dPt>
          <c:dPt>
            <c:idx val="3"/>
            <c:bubble3D val="0"/>
            <c:explosion val="20"/>
          </c:dPt>
          <c:dPt>
            <c:idx val="4"/>
            <c:bubble3D val="0"/>
            <c:explosion val="41"/>
          </c:dPt>
          <c:dLbls>
            <c:dLbl>
              <c:idx val="0"/>
              <c:layout>
                <c:manualLayout>
                  <c:x val="1.2567152036870402E-2"/>
                  <c:y val="-1.217102018830277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16,11%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778539391680495E-2"/>
                      <c:h val="5.956933896774879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2.7953435281384505E-2"/>
                  <c:y val="5.667291307877302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1,60%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131339797370185E-2"/>
                  <c:y val="-0.1837059684847013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69,66%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9247702316230095E-2"/>
                  <c:y val="-2.605853924997534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1,22</a:t>
                    </a:r>
                    <a:r>
                      <a:rPr lang="en-US" dirty="0">
                        <a:solidFill>
                          <a:srgbClr val="000066">
                            <a:lumMod val="75000"/>
                          </a:srgbClr>
                        </a:solidFill>
                      </a:rPr>
                      <a:t>%</a:t>
                    </a:r>
                    <a:endParaRPr lang="en-US" dirty="0" smtClean="0">
                      <a:solidFill>
                        <a:schemeClr val="bg2">
                          <a:lumMod val="75000"/>
                        </a:schemeClr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9548723976905788E-5"/>
                  <c:y val="-4.380827561092186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11,08%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1,22%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0,71%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8,29%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НДФЛ - 573843,93 руб. (10,83%)</c:v>
                </c:pt>
                <c:pt idx="1">
                  <c:v>Налоги на совокупный доход - 12402,46 руб. (0,23%)</c:v>
                </c:pt>
                <c:pt idx="2">
                  <c:v>Налоги на имущество  - 3948738,3 руб. (74,48%)</c:v>
                </c:pt>
                <c:pt idx="3">
                  <c:v>Доходы от использования имущества, находящегося в государственной и муниципальной собственности - 691598,10 руб. (13,04%)</c:v>
                </c:pt>
                <c:pt idx="4">
                  <c:v>Штрафы, санкции, возмещение ущерба - 50 000,00 (0,94%)</c:v>
                </c:pt>
                <c:pt idx="5">
                  <c:v>Прочие не налоговые доходы - 25243,43 руб. (0,48%)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>
                  <c:v>0.10829999999999999</c:v>
                </c:pt>
                <c:pt idx="1">
                  <c:v>2.3E-3</c:v>
                </c:pt>
                <c:pt idx="2">
                  <c:v>0.74480000000000002</c:v>
                </c:pt>
                <c:pt idx="3">
                  <c:v>0.13039999999999999</c:v>
                </c:pt>
                <c:pt idx="4">
                  <c:v>9.4000000000000004E-3</c:v>
                </c:pt>
                <c:pt idx="5">
                  <c:v>4.7999999999999996E-3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egendEntry>
        <c:idx val="0"/>
        <c:txPr>
          <a:bodyPr/>
          <a:lstStyle/>
          <a:p>
            <a:pPr>
              <a:defRPr sz="11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1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1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1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1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1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3756827198411647"/>
          <c:y val="5.4085267318620123E-2"/>
          <c:w val="0.36243172801588353"/>
          <c:h val="0.65367691128830363"/>
        </c:manualLayout>
      </c:layout>
      <c:overlay val="0"/>
      <c:spPr>
        <a:ln w="9525"/>
      </c:spPr>
      <c:txPr>
        <a:bodyPr/>
        <a:lstStyle/>
        <a:p>
          <a:pPr>
            <a:defRPr>
              <a:solidFill>
                <a:schemeClr val="bg2">
                  <a:lumMod val="75000"/>
                </a:schemeClr>
              </a:solidFill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6134013783412139E-4"/>
                  <c:y val="-0.334660037773580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6099286459210625E-4"/>
                  <c:y val="-0.318321575380513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600302475352201E-2"/>
                  <c:y val="-0.293135947857645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7556364704996928E-3"/>
                  <c:y val="-0.285987205125356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3678036669760604E-2"/>
                  <c:y val="-0.286543624782431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г. Прогноз</c:v>
                </c:pt>
                <c:pt idx="4">
                  <c:v>2019 г. Прогноз</c:v>
                </c:pt>
              </c:strCache>
            </c:strRef>
          </c:cat>
          <c:val>
            <c:numRef>
              <c:f>Лист1!$B$2:$B$6</c:f>
              <c:numCache>
                <c:formatCode>0.00</c:formatCode>
                <c:ptCount val="5"/>
                <c:pt idx="0">
                  <c:v>680057.17</c:v>
                </c:pt>
                <c:pt idx="1">
                  <c:v>640056.75</c:v>
                </c:pt>
                <c:pt idx="2">
                  <c:v>573843.93000000005</c:v>
                </c:pt>
                <c:pt idx="3">
                  <c:v>650000</c:v>
                </c:pt>
                <c:pt idx="4">
                  <c:v>650000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г. Прогноз</c:v>
                </c:pt>
                <c:pt idx="4">
                  <c:v>2019 г. Прогноз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pyramid"/>
        <c:axId val="96734064"/>
        <c:axId val="96734456"/>
        <c:axId val="0"/>
      </c:bar3DChart>
      <c:catAx>
        <c:axId val="967340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6734456"/>
        <c:crosses val="autoZero"/>
        <c:auto val="1"/>
        <c:lblAlgn val="ctr"/>
        <c:lblOffset val="100"/>
        <c:noMultiLvlLbl val="0"/>
      </c:catAx>
      <c:valAx>
        <c:axId val="96734456"/>
        <c:scaling>
          <c:orientation val="minMax"/>
        </c:scaling>
        <c:delete val="0"/>
        <c:axPos val="l"/>
        <c:numFmt formatCode="0.00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67340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84588977120821718"/>
          <c:y val="1.6704162500462923E-2"/>
          <c:w val="0.15411022879178299"/>
          <c:h val="8.087295856016001E-2"/>
        </c:manualLayout>
      </c:layout>
      <c:overlay val="0"/>
      <c:txPr>
        <a:bodyPr/>
        <a:lstStyle/>
        <a:p>
          <a:pPr>
            <a:defRPr>
              <a:solidFill>
                <a:schemeClr val="bg2">
                  <a:lumMod val="75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Прочие неналоговые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2015 г.</c:v>
                </c:pt>
                <c:pt idx="1">
                  <c:v>2016 г.</c:v>
                </c:pt>
                <c:pt idx="2">
                  <c:v>2017 г.</c:v>
                </c:pt>
                <c:pt idx="3">
                  <c:v>2018 г. Прогноз</c:v>
                </c:pt>
                <c:pt idx="4">
                  <c:v>2019 г. Прогноз</c:v>
                </c:pt>
              </c:strCache>
            </c:strRef>
          </c:cat>
          <c:val>
            <c:numRef>
              <c:f>Лист1!$B$2:$B$6</c:f>
              <c:numCache>
                <c:formatCode>0.00</c:formatCode>
                <c:ptCount val="5"/>
                <c:pt idx="0">
                  <c:v>9454</c:v>
                </c:pt>
                <c:pt idx="1">
                  <c:v>48609</c:v>
                </c:pt>
                <c:pt idx="2">
                  <c:v>25243.43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сдачи в аренду имущества, находящегося в оперативном управлении органов управления поселений и созданных ими учреждений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2015 г.</c:v>
                </c:pt>
                <c:pt idx="1">
                  <c:v>2016 г.</c:v>
                </c:pt>
                <c:pt idx="2">
                  <c:v>2017 г.</c:v>
                </c:pt>
                <c:pt idx="3">
                  <c:v>2018 г. Прогноз</c:v>
                </c:pt>
                <c:pt idx="4">
                  <c:v>2019 г. Прогноз</c:v>
                </c:pt>
              </c:strCache>
            </c:strRef>
          </c:cat>
          <c:val>
            <c:numRef>
              <c:f>Лист1!$C$2:$C$6</c:f>
              <c:numCache>
                <c:formatCode>0.00</c:formatCode>
                <c:ptCount val="5"/>
                <c:pt idx="0">
                  <c:v>910837.77</c:v>
                </c:pt>
                <c:pt idx="1">
                  <c:v>440407.92</c:v>
                </c:pt>
                <c:pt idx="2">
                  <c:v>691598.1</c:v>
                </c:pt>
                <c:pt idx="3">
                  <c:v>377000</c:v>
                </c:pt>
                <c:pt idx="4">
                  <c:v>377000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207769656"/>
        <c:axId val="207770048"/>
        <c:axId val="0"/>
      </c:bar3DChart>
      <c:catAx>
        <c:axId val="2077696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07770048"/>
        <c:crosses val="autoZero"/>
        <c:auto val="1"/>
        <c:lblAlgn val="ctr"/>
        <c:lblOffset val="100"/>
        <c:noMultiLvlLbl val="0"/>
      </c:catAx>
      <c:valAx>
        <c:axId val="207770048"/>
        <c:scaling>
          <c:orientation val="minMax"/>
        </c:scaling>
        <c:delete val="1"/>
        <c:axPos val="l"/>
        <c:numFmt formatCode="#,##0.0" sourceLinked="0"/>
        <c:majorTickMark val="none"/>
        <c:minorTickMark val="none"/>
        <c:tickLblPos val="nextTo"/>
        <c:crossAx val="207769656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10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2015 г.</c:v>
                </c:pt>
                <c:pt idx="1">
                  <c:v>2016 г.</c:v>
                </c:pt>
                <c:pt idx="2">
                  <c:v>2017 г. </c:v>
                </c:pt>
                <c:pt idx="3">
                  <c:v>2018 г. Прогноз</c:v>
                </c:pt>
                <c:pt idx="4">
                  <c:v>2019 г. Прогноз</c:v>
                </c:pt>
              </c:strCache>
            </c:strRef>
          </c:cat>
          <c:val>
            <c:numRef>
              <c:f>Лист1!$B$2:$B$6</c:f>
              <c:numCache>
                <c:formatCode>0.00</c:formatCode>
                <c:ptCount val="5"/>
                <c:pt idx="0">
                  <c:v>7879982.8799999999</c:v>
                </c:pt>
                <c:pt idx="1">
                  <c:v>5909000</c:v>
                </c:pt>
                <c:pt idx="2">
                  <c:v>4758600</c:v>
                </c:pt>
                <c:pt idx="3">
                  <c:v>4696000</c:v>
                </c:pt>
                <c:pt idx="4">
                  <c:v>4696000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07770832"/>
        <c:axId val="207770440"/>
      </c:barChart>
      <c:catAx>
        <c:axId val="2077708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</a:defRPr>
            </a:pPr>
            <a:endParaRPr lang="ru-RU"/>
          </a:p>
        </c:txPr>
        <c:crossAx val="207770440"/>
        <c:crosses val="autoZero"/>
        <c:auto val="1"/>
        <c:lblAlgn val="ctr"/>
        <c:lblOffset val="100"/>
        <c:noMultiLvlLbl val="0"/>
      </c:catAx>
      <c:valAx>
        <c:axId val="207770440"/>
        <c:scaling>
          <c:orientation val="minMax"/>
        </c:scaling>
        <c:delete val="0"/>
        <c:axPos val="l"/>
        <c:numFmt formatCode="0.00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</a:defRPr>
            </a:pPr>
            <a:endParaRPr lang="ru-RU"/>
          </a:p>
        </c:txPr>
        <c:crossAx val="2077708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2119286381658865"/>
          <c:y val="3.5909851824373569E-2"/>
          <c:w val="0.25441742811818724"/>
          <c:h val="8.2243686671349139E-2"/>
        </c:manualLayout>
      </c:layout>
      <c:overlay val="0"/>
      <c:txPr>
        <a:bodyPr/>
        <a:lstStyle/>
        <a:p>
          <a:pPr>
            <a:defRPr>
              <a:solidFill>
                <a:schemeClr val="bg2">
                  <a:lumMod val="75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833333486361937"/>
          <c:y val="6.9734513625470188E-2"/>
          <c:w val="0.66546841443696358"/>
          <c:h val="0.772401328740157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236868998026852E-2"/>
                  <c:y val="4.14021457933245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6236754226573553E-2"/>
                  <c:y val="-9.7806592918247274E-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728038482409262E-2"/>
                  <c:y val="5.64461091624721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6439936425796585E-2"/>
                  <c:y val="1.92575824908342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457597457031874E-2"/>
                  <c:y val="-2.10553986065041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2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2015 г.</c:v>
                </c:pt>
                <c:pt idx="1">
                  <c:v>2016 г.</c:v>
                </c:pt>
                <c:pt idx="2">
                  <c:v>2017 г. </c:v>
                </c:pt>
                <c:pt idx="3">
                  <c:v>2018 г. Прогноз</c:v>
                </c:pt>
                <c:pt idx="4">
                  <c:v>2019 г. Прогноз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 formatCode="0.00">
                  <c:v>12125782.68</c:v>
                </c:pt>
                <c:pt idx="1">
                  <c:v>9883057.9299999997</c:v>
                </c:pt>
                <c:pt idx="2">
                  <c:v>10060426.220000001</c:v>
                </c:pt>
                <c:pt idx="3" formatCode="0.00">
                  <c:v>7768000</c:v>
                </c:pt>
                <c:pt idx="4" formatCode="0.00">
                  <c:v>7768000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3118377113286769E-2"/>
                  <c:y val="-1.169889853508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745584742191179E-3"/>
                  <c:y val="-1.67380211722507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033572027350496E-2"/>
                  <c:y val="-1.10749599250876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4575974570318633E-2"/>
                  <c:y val="1.57228561905819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9355131339860308E-2"/>
                  <c:y val="-1.81626644658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2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2015 г.</c:v>
                </c:pt>
                <c:pt idx="1">
                  <c:v>2016 г.</c:v>
                </c:pt>
                <c:pt idx="2">
                  <c:v>2017 г. </c:v>
                </c:pt>
                <c:pt idx="3">
                  <c:v>2018 г. Прогноз</c:v>
                </c:pt>
                <c:pt idx="4">
                  <c:v>2019 г. Прогноз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15953981.27</c:v>
                </c:pt>
                <c:pt idx="1">
                  <c:v>8572839.6600000001</c:v>
                </c:pt>
                <c:pt idx="2">
                  <c:v>10545730.08</c:v>
                </c:pt>
                <c:pt idx="3" formatCode="0.00">
                  <c:v>7768000</c:v>
                </c:pt>
                <c:pt idx="4" formatCode="0.00">
                  <c:v>7768000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7772400"/>
        <c:axId val="207772792"/>
      </c:barChart>
      <c:catAx>
        <c:axId val="2077724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07772792"/>
        <c:crosses val="autoZero"/>
        <c:auto val="1"/>
        <c:lblAlgn val="ctr"/>
        <c:lblOffset val="100"/>
        <c:noMultiLvlLbl val="0"/>
      </c:catAx>
      <c:valAx>
        <c:axId val="207772792"/>
        <c:scaling>
          <c:orientation val="minMax"/>
        </c:scaling>
        <c:delete val="0"/>
        <c:axPos val="l"/>
        <c:majorGridlines/>
        <c:numFmt formatCode="0.00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077724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340020530317594"/>
          <c:y val="3.7569881889763769E-2"/>
          <c:w val="0.12789912691060037"/>
          <c:h val="0.12968479692732554"/>
        </c:manualLayout>
      </c:layout>
      <c:overlay val="0"/>
      <c:txPr>
        <a:bodyPr/>
        <a:lstStyle/>
        <a:p>
          <a:pPr>
            <a:defRPr>
              <a:solidFill>
                <a:schemeClr val="bg2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view3D>
      <c:rotX val="15"/>
      <c:hPercent val="52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5"/>
          <c:y val="5.1764705882352942E-2"/>
          <c:w val="0.86250000000000004"/>
          <c:h val="0.771764705882349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invertIfNegative val="0"/>
          <c:dLbls>
            <c:dLbl>
              <c:idx val="0"/>
              <c:layout>
                <c:manualLayout>
                  <c:x val="1.9389072549137465E-2"/>
                  <c:y val="-1.54171773304456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0293923183266215E-2"/>
                  <c:y val="-2.82721376245880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3553765702951254E-2"/>
                  <c:y val="-2.05960075886036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1531285688525574E-2"/>
                  <c:y val="-2.00896529724829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7149966941155144E-2"/>
                  <c:y val="-2.41254917762145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3190929855140788E-3"/>
                  <c:y val="-2.08708986003616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3.6926579311175652E-3"/>
                  <c:y val="-5.56082947928262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7.0440884774897183E-4"/>
                  <c:y val="-5.7971309336991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2015 г.</c:v>
                </c:pt>
                <c:pt idx="1">
                  <c:v>2016 г.</c:v>
                </c:pt>
                <c:pt idx="2">
                  <c:v>2017 г.</c:v>
                </c:pt>
                <c:pt idx="3">
                  <c:v>2018 г. Прогноз</c:v>
                </c:pt>
                <c:pt idx="4">
                  <c:v>2019 г. Прогноз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 formatCode="0.00">
                  <c:v>15953981.27</c:v>
                </c:pt>
                <c:pt idx="1">
                  <c:v>8572839.6600000001</c:v>
                </c:pt>
                <c:pt idx="2">
                  <c:v>10545730.08</c:v>
                </c:pt>
                <c:pt idx="3" formatCode="0.00">
                  <c:v>7768000</c:v>
                </c:pt>
                <c:pt idx="4" formatCode="0.00">
                  <c:v>7768000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62677184"/>
        <c:axId val="162677576"/>
        <c:axId val="0"/>
      </c:bar3DChart>
      <c:catAx>
        <c:axId val="162677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26775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2677576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26771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1695166665350598E-2"/>
          <c:y val="0.13594884921442421"/>
          <c:w val="0.50906996515776159"/>
          <c:h val="0.7716275931499074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explosion val="21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  <c:explosion val="42"/>
          </c:dPt>
          <c:dPt>
            <c:idx val="4"/>
            <c:bubble3D val="0"/>
            <c:explosion val="49"/>
          </c:dPt>
          <c:dPt>
            <c:idx val="5"/>
            <c:bubble3D val="0"/>
            <c:explosion val="44"/>
          </c:dPt>
          <c:dPt>
            <c:idx val="6"/>
            <c:bubble3D val="0"/>
          </c:dPt>
          <c:dPt>
            <c:idx val="7"/>
            <c:bubble3D val="0"/>
            <c:explosion val="14"/>
          </c:dPt>
          <c:dPt>
            <c:idx val="8"/>
            <c:bubble3D val="0"/>
          </c:dPt>
          <c:dLbls>
            <c:dLbl>
              <c:idx val="0"/>
              <c:layout>
                <c:manualLayout>
                  <c:x val="-0.11329924962725434"/>
                  <c:y val="3.188548907048226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0868971791449968E-2"/>
                  <c:y val="-4.583950048730333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9753814376844104E-2"/>
                  <c:y val="-0.1570363389060843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7103184089101947E-2"/>
                  <c:y val="3.789720577052832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1272405717658944E-2"/>
                  <c:y val="0.1012633472919856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2791863268920298E-2"/>
                  <c:y val="-8.891668719409671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4.2742699843962464E-2"/>
                  <c:y val="-6.428484218868814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8.0447141661061455E-2"/>
                  <c:y val="6.505124717524712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rgbClr val="000066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 - 4 033 782,90 (38,25%)</c:v>
                </c:pt>
                <c:pt idx="1">
                  <c:v>Национальная оборона - 244 600,00 (2,32%)</c:v>
                </c:pt>
                <c:pt idx="2">
                  <c:v>Культура - 3 585 543,30 (34%)</c:v>
                </c:pt>
                <c:pt idx="3">
                  <c:v>Национальная безопасность и правоохранительная деятельность - 7 840,00 (0,07%)</c:v>
                </c:pt>
                <c:pt idx="4">
                  <c:v>Национальная экономика - 10 000,00 (0,09%)</c:v>
                </c:pt>
                <c:pt idx="5">
                  <c:v>Жилищно-коммунальное хозяйство - 632 160,00 (6%)</c:v>
                </c:pt>
                <c:pt idx="6">
                  <c:v>Физическая культура и спорт - 1000,00 (0,01%)</c:v>
                </c:pt>
                <c:pt idx="7">
                  <c:v>Другие общегосударственные вопросы - 2030803,88 (19,26%)</c:v>
                </c:pt>
              </c:strCache>
            </c:strRef>
          </c:cat>
          <c:val>
            <c:numRef>
              <c:f>Лист1!$B$2:$B$9</c:f>
              <c:numCache>
                <c:formatCode>0.00</c:formatCode>
                <c:ptCount val="8"/>
                <c:pt idx="0">
                  <c:v>4033782.9</c:v>
                </c:pt>
                <c:pt idx="1">
                  <c:v>244600</c:v>
                </c:pt>
                <c:pt idx="2">
                  <c:v>3585543.3</c:v>
                </c:pt>
                <c:pt idx="3">
                  <c:v>7840</c:v>
                </c:pt>
                <c:pt idx="4">
                  <c:v>10000</c:v>
                </c:pt>
                <c:pt idx="5">
                  <c:v>632160</c:v>
                </c:pt>
                <c:pt idx="6">
                  <c:v>1000</c:v>
                </c:pt>
                <c:pt idx="7">
                  <c:v>2030803.88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4643677632843068"/>
          <c:y val="0"/>
          <c:w val="0.41538404110144633"/>
          <c:h val="0.98557260819740589"/>
        </c:manualLayout>
      </c:layout>
      <c:overlay val="0"/>
      <c:txPr>
        <a:bodyPr/>
        <a:lstStyle/>
        <a:p>
          <a:pPr>
            <a:defRPr sz="1200" spc="-100" baseline="0">
              <a:solidFill>
                <a:schemeClr val="bg2">
                  <a:lumMod val="75000"/>
                </a:schemeClr>
              </a:solidFill>
              <a:latin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004BFF-004F-454F-BE51-394B82C01312}" type="doc">
      <dgm:prSet loTypeId="urn:microsoft.com/office/officeart/2005/8/layout/default#1" loCatId="list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83123960-F648-4DFA-B15E-5574C0CCC695}">
      <dgm:prSet custT="1"/>
      <dgm:spPr/>
      <dgm:t>
        <a:bodyPr/>
        <a:lstStyle/>
        <a:p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Муниципальная программа "Благоустройство в Екатериновском сельском поселении на 2017-2019 годы"</a:t>
          </a:r>
        </a:p>
      </dgm:t>
    </dgm:pt>
    <dgm:pt modelId="{83FB8711-EC4E-47D9-BD54-5C460B80DEC6}" type="parTrans" cxnId="{D31D4A40-7E9D-4217-8552-2378CF7EF35E}">
      <dgm:prSet/>
      <dgm:spPr/>
      <dgm:t>
        <a:bodyPr/>
        <a:lstStyle/>
        <a:p>
          <a:endParaRPr lang="ru-RU"/>
        </a:p>
      </dgm:t>
    </dgm:pt>
    <dgm:pt modelId="{255BB046-118B-4227-97B8-79F3B9986A7A}" type="sibTrans" cxnId="{D31D4A40-7E9D-4217-8552-2378CF7EF35E}">
      <dgm:prSet/>
      <dgm:spPr/>
      <dgm:t>
        <a:bodyPr/>
        <a:lstStyle/>
        <a:p>
          <a:endParaRPr lang="ru-RU"/>
        </a:p>
      </dgm:t>
    </dgm:pt>
    <dgm:pt modelId="{D46DDB91-BA14-43F8-97B2-1A29A3E3ACE1}">
      <dgm:prSet custT="1"/>
      <dgm:spPr/>
      <dgm:t>
        <a:bodyPr/>
        <a:lstStyle/>
        <a:p>
          <a:r>
            <a:rPr lang="ru-RU" sz="14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Муниципальная программа "Уличное освещение  Екатериновского  сельского поселения на 2017-2019 годы"</a:t>
          </a:r>
        </a:p>
      </dgm:t>
    </dgm:pt>
    <dgm:pt modelId="{1A1D21CD-5C3D-4447-80B2-FE3549C2C412}" type="parTrans" cxnId="{79AD7C57-DEE5-4BA3-BEBE-86F7251EFA66}">
      <dgm:prSet/>
      <dgm:spPr/>
      <dgm:t>
        <a:bodyPr/>
        <a:lstStyle/>
        <a:p>
          <a:endParaRPr lang="ru-RU"/>
        </a:p>
      </dgm:t>
    </dgm:pt>
    <dgm:pt modelId="{D4C6AE5A-D045-453E-A6F4-BEF43ED8305B}" type="sibTrans" cxnId="{79AD7C57-DEE5-4BA3-BEBE-86F7251EFA66}">
      <dgm:prSet/>
      <dgm:spPr/>
      <dgm:t>
        <a:bodyPr/>
        <a:lstStyle/>
        <a:p>
          <a:endParaRPr lang="ru-RU"/>
        </a:p>
      </dgm:t>
    </dgm:pt>
    <dgm:pt modelId="{B0B6305C-F33C-42AD-9EA4-35C0733F718C}">
      <dgm:prSet custT="1"/>
      <dgm:spPr/>
      <dgm:t>
        <a:bodyPr/>
        <a:lstStyle/>
        <a:p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    </a:t>
          </a:r>
          <a:r>
            <a:rPr lang="ru-RU" sz="14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Муниципальная программа «Развитие культуры в Екатериновском сельском поселении Партизанского муниципального района  на 2015 - 2019 годы»</a:t>
          </a:r>
        </a:p>
      </dgm:t>
    </dgm:pt>
    <dgm:pt modelId="{CC4EAC45-B691-4AAA-96CE-7E60AF03C2F1}" type="parTrans" cxnId="{A86F6AA5-5B3E-4E59-B4B8-98EF43A271FA}">
      <dgm:prSet/>
      <dgm:spPr/>
      <dgm:t>
        <a:bodyPr/>
        <a:lstStyle/>
        <a:p>
          <a:endParaRPr lang="ru-RU"/>
        </a:p>
      </dgm:t>
    </dgm:pt>
    <dgm:pt modelId="{C85322C9-362E-49F8-876A-A555A8A6D8CB}" type="sibTrans" cxnId="{A86F6AA5-5B3E-4E59-B4B8-98EF43A271FA}">
      <dgm:prSet/>
      <dgm:spPr/>
      <dgm:t>
        <a:bodyPr/>
        <a:lstStyle/>
        <a:p>
          <a:endParaRPr lang="ru-RU"/>
        </a:p>
      </dgm:t>
    </dgm:pt>
    <dgm:pt modelId="{1E917AB1-D1D3-437F-9DD8-6C2F93D78317}">
      <dgm:prSet custT="1"/>
      <dgm:spPr/>
      <dgm:t>
        <a:bodyPr/>
        <a:lstStyle/>
        <a:p>
          <a:r>
            <a:rPr lang="ru-RU" sz="1400" b="0" u="none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«Обеспечение пожарной безопасности на территории Екатериновского сельского поселения на 2017-2019 года»</a:t>
          </a:r>
          <a:endParaRPr lang="ru-RU" sz="1400" b="0" u="none" dirty="0">
            <a:solidFill>
              <a:schemeClr val="bg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341C1B-CE24-47AD-88A1-0AD2A874C1EC}" type="parTrans" cxnId="{5040226E-B50F-46E9-8C91-3190B7D63747}">
      <dgm:prSet/>
      <dgm:spPr/>
      <dgm:t>
        <a:bodyPr/>
        <a:lstStyle/>
        <a:p>
          <a:endParaRPr lang="ru-RU"/>
        </a:p>
      </dgm:t>
    </dgm:pt>
    <dgm:pt modelId="{46A510B6-52B3-4152-A139-578C48B34D34}" type="sibTrans" cxnId="{5040226E-B50F-46E9-8C91-3190B7D63747}">
      <dgm:prSet/>
      <dgm:spPr/>
      <dgm:t>
        <a:bodyPr/>
        <a:lstStyle/>
        <a:p>
          <a:endParaRPr lang="ru-RU"/>
        </a:p>
      </dgm:t>
    </dgm:pt>
    <dgm:pt modelId="{03BB6B17-FC7E-4422-8B50-ACCDF5271BB9}">
      <dgm:prSet custT="1"/>
      <dgm:spPr/>
      <dgm:t>
        <a:bodyPr/>
        <a:lstStyle/>
        <a:p>
          <a:r>
            <a:rPr lang="ru-RU" sz="1400" b="0" i="0" u="none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«Развитие физической культуры и спорта в Екатериновском сельском поселении Партизанского муниципального района на 2015 – 2017 годы»</a:t>
          </a:r>
          <a:endParaRPr lang="ru-RU" sz="1400" b="0" i="0" u="none" dirty="0">
            <a:solidFill>
              <a:schemeClr val="bg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DAC0B0-780E-47C2-9FA3-14DA5B81D903}" type="parTrans" cxnId="{AD7E468B-26BE-4A00-A3D1-8939FFEB2D24}">
      <dgm:prSet/>
      <dgm:spPr/>
      <dgm:t>
        <a:bodyPr/>
        <a:lstStyle/>
        <a:p>
          <a:endParaRPr lang="ru-RU"/>
        </a:p>
      </dgm:t>
    </dgm:pt>
    <dgm:pt modelId="{A3949726-74C5-4BFC-9DB5-A291340014E7}" type="sibTrans" cxnId="{AD7E468B-26BE-4A00-A3D1-8939FFEB2D24}">
      <dgm:prSet/>
      <dgm:spPr/>
      <dgm:t>
        <a:bodyPr/>
        <a:lstStyle/>
        <a:p>
          <a:endParaRPr lang="ru-RU"/>
        </a:p>
      </dgm:t>
    </dgm:pt>
    <dgm:pt modelId="{36F6DAE6-A5FE-47A0-8A95-883E12265DBF}" type="pres">
      <dgm:prSet presAssocID="{3A004BFF-004F-454F-BE51-394B82C0131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6FC00F-5F9D-4127-ACFE-8DA920B717BA}" type="pres">
      <dgm:prSet presAssocID="{B0B6305C-F33C-42AD-9EA4-35C0733F718C}" presName="node" presStyleLbl="node1" presStyleIdx="0" presStyleCnt="5" custLinFactNeighborX="-638" custLinFactNeighborY="-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2D2586-1AFE-48F2-8C7D-575937A8E78F}" type="pres">
      <dgm:prSet presAssocID="{C85322C9-362E-49F8-876A-A555A8A6D8CB}" presName="sibTrans" presStyleCnt="0"/>
      <dgm:spPr/>
    </dgm:pt>
    <dgm:pt modelId="{D21BA05A-26D5-46FF-BCA5-B176D21EB9AC}" type="pres">
      <dgm:prSet presAssocID="{03BB6B17-FC7E-4422-8B50-ACCDF5271BB9}" presName="node" presStyleLbl="node1" presStyleIdx="1" presStyleCnt="5" custLinFactNeighborX="1135" custLinFactNeighborY="-25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D6D937-1B3C-43DD-817F-7206BBBEED2F}" type="pres">
      <dgm:prSet presAssocID="{A3949726-74C5-4BFC-9DB5-A291340014E7}" presName="sibTrans" presStyleCnt="0"/>
      <dgm:spPr/>
    </dgm:pt>
    <dgm:pt modelId="{2FA9EEF4-C6E8-4D70-8E1B-30B1DAD931C0}" type="pres">
      <dgm:prSet presAssocID="{1E917AB1-D1D3-437F-9DD8-6C2F93D7831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D08747-FA3D-4DD4-92A3-9370C560A633}" type="pres">
      <dgm:prSet presAssocID="{46A510B6-52B3-4152-A139-578C48B34D34}" presName="sibTrans" presStyleCnt="0"/>
      <dgm:spPr/>
    </dgm:pt>
    <dgm:pt modelId="{21ED58AD-395B-46C3-A496-824A583630C4}" type="pres">
      <dgm:prSet presAssocID="{D46DDB91-BA14-43F8-97B2-1A29A3E3ACE1}" presName="node" presStyleLbl="node1" presStyleIdx="3" presStyleCnt="5" custLinFactNeighborX="1393" custLinFactNeighborY="-49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C0F42A-D88C-42FC-B6A0-4A346A218039}" type="pres">
      <dgm:prSet presAssocID="{D4C6AE5A-D045-453E-A6F4-BEF43ED8305B}" presName="sibTrans" presStyleCnt="0"/>
      <dgm:spPr/>
    </dgm:pt>
    <dgm:pt modelId="{452B3D55-4F76-48D4-9E6F-615996C0E805}" type="pres">
      <dgm:prSet presAssocID="{83123960-F648-4DFA-B15E-5574C0CCC695}" presName="node" presStyleLbl="node1" presStyleIdx="4" presStyleCnt="5" custLinFactNeighborX="1095" custLinFactNeighborY="-49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AD7C57-DEE5-4BA3-BEBE-86F7251EFA66}" srcId="{3A004BFF-004F-454F-BE51-394B82C01312}" destId="{D46DDB91-BA14-43F8-97B2-1A29A3E3ACE1}" srcOrd="3" destOrd="0" parTransId="{1A1D21CD-5C3D-4447-80B2-FE3549C2C412}" sibTransId="{D4C6AE5A-D045-453E-A6F4-BEF43ED8305B}"/>
    <dgm:cxn modelId="{8307CAC1-A140-4032-B7A2-CFB8A593D94C}" type="presOf" srcId="{1E917AB1-D1D3-437F-9DD8-6C2F93D78317}" destId="{2FA9EEF4-C6E8-4D70-8E1B-30B1DAD931C0}" srcOrd="0" destOrd="0" presId="urn:microsoft.com/office/officeart/2005/8/layout/default#1"/>
    <dgm:cxn modelId="{5040226E-B50F-46E9-8C91-3190B7D63747}" srcId="{3A004BFF-004F-454F-BE51-394B82C01312}" destId="{1E917AB1-D1D3-437F-9DD8-6C2F93D78317}" srcOrd="2" destOrd="0" parTransId="{DA341C1B-CE24-47AD-88A1-0AD2A874C1EC}" sibTransId="{46A510B6-52B3-4152-A139-578C48B34D34}"/>
    <dgm:cxn modelId="{91F7FE79-D62B-4C05-B87B-E0077A0C0094}" type="presOf" srcId="{D46DDB91-BA14-43F8-97B2-1A29A3E3ACE1}" destId="{21ED58AD-395B-46C3-A496-824A583630C4}" srcOrd="0" destOrd="0" presId="urn:microsoft.com/office/officeart/2005/8/layout/default#1"/>
    <dgm:cxn modelId="{B0943C75-7CC0-412F-8B64-687BA73F2670}" type="presOf" srcId="{3A004BFF-004F-454F-BE51-394B82C01312}" destId="{36F6DAE6-A5FE-47A0-8A95-883E12265DBF}" srcOrd="0" destOrd="0" presId="urn:microsoft.com/office/officeart/2005/8/layout/default#1"/>
    <dgm:cxn modelId="{AD7E468B-26BE-4A00-A3D1-8939FFEB2D24}" srcId="{3A004BFF-004F-454F-BE51-394B82C01312}" destId="{03BB6B17-FC7E-4422-8B50-ACCDF5271BB9}" srcOrd="1" destOrd="0" parTransId="{A0DAC0B0-780E-47C2-9FA3-14DA5B81D903}" sibTransId="{A3949726-74C5-4BFC-9DB5-A291340014E7}"/>
    <dgm:cxn modelId="{AC907455-BA22-4CB5-B2E5-0EC07CC7F587}" type="presOf" srcId="{B0B6305C-F33C-42AD-9EA4-35C0733F718C}" destId="{6F6FC00F-5F9D-4127-ACFE-8DA920B717BA}" srcOrd="0" destOrd="0" presId="urn:microsoft.com/office/officeart/2005/8/layout/default#1"/>
    <dgm:cxn modelId="{56D67490-2FDB-430D-B200-3E3D1C34DC1A}" type="presOf" srcId="{03BB6B17-FC7E-4422-8B50-ACCDF5271BB9}" destId="{D21BA05A-26D5-46FF-BCA5-B176D21EB9AC}" srcOrd="0" destOrd="0" presId="urn:microsoft.com/office/officeart/2005/8/layout/default#1"/>
    <dgm:cxn modelId="{AA9B8E0C-EDC8-4A9A-8B21-4E1FBFE4B754}" type="presOf" srcId="{83123960-F648-4DFA-B15E-5574C0CCC695}" destId="{452B3D55-4F76-48D4-9E6F-615996C0E805}" srcOrd="0" destOrd="0" presId="urn:microsoft.com/office/officeart/2005/8/layout/default#1"/>
    <dgm:cxn modelId="{A86F6AA5-5B3E-4E59-B4B8-98EF43A271FA}" srcId="{3A004BFF-004F-454F-BE51-394B82C01312}" destId="{B0B6305C-F33C-42AD-9EA4-35C0733F718C}" srcOrd="0" destOrd="0" parTransId="{CC4EAC45-B691-4AAA-96CE-7E60AF03C2F1}" sibTransId="{C85322C9-362E-49F8-876A-A555A8A6D8CB}"/>
    <dgm:cxn modelId="{D31D4A40-7E9D-4217-8552-2378CF7EF35E}" srcId="{3A004BFF-004F-454F-BE51-394B82C01312}" destId="{83123960-F648-4DFA-B15E-5574C0CCC695}" srcOrd="4" destOrd="0" parTransId="{83FB8711-EC4E-47D9-BD54-5C460B80DEC6}" sibTransId="{255BB046-118B-4227-97B8-79F3B9986A7A}"/>
    <dgm:cxn modelId="{8115C77C-69BE-4488-829F-F0A30AC7653C}" type="presParOf" srcId="{36F6DAE6-A5FE-47A0-8A95-883E12265DBF}" destId="{6F6FC00F-5F9D-4127-ACFE-8DA920B717BA}" srcOrd="0" destOrd="0" presId="urn:microsoft.com/office/officeart/2005/8/layout/default#1"/>
    <dgm:cxn modelId="{8414FC29-C59B-4F68-AF3C-45EEAFAFB18A}" type="presParOf" srcId="{36F6DAE6-A5FE-47A0-8A95-883E12265DBF}" destId="{942D2586-1AFE-48F2-8C7D-575937A8E78F}" srcOrd="1" destOrd="0" presId="urn:microsoft.com/office/officeart/2005/8/layout/default#1"/>
    <dgm:cxn modelId="{2F8F9D39-112F-41FA-B001-BC69FAE958FD}" type="presParOf" srcId="{36F6DAE6-A5FE-47A0-8A95-883E12265DBF}" destId="{D21BA05A-26D5-46FF-BCA5-B176D21EB9AC}" srcOrd="2" destOrd="0" presId="urn:microsoft.com/office/officeart/2005/8/layout/default#1"/>
    <dgm:cxn modelId="{69B14EF0-8939-4841-B2DB-2ED40D6AD2AE}" type="presParOf" srcId="{36F6DAE6-A5FE-47A0-8A95-883E12265DBF}" destId="{01D6D937-1B3C-43DD-817F-7206BBBEED2F}" srcOrd="3" destOrd="0" presId="urn:microsoft.com/office/officeart/2005/8/layout/default#1"/>
    <dgm:cxn modelId="{6006FF09-87D8-4AEB-994D-7D0967399DEA}" type="presParOf" srcId="{36F6DAE6-A5FE-47A0-8A95-883E12265DBF}" destId="{2FA9EEF4-C6E8-4D70-8E1B-30B1DAD931C0}" srcOrd="4" destOrd="0" presId="urn:microsoft.com/office/officeart/2005/8/layout/default#1"/>
    <dgm:cxn modelId="{CDA7E212-FB9A-4494-BE83-C1BAC424B017}" type="presParOf" srcId="{36F6DAE6-A5FE-47A0-8A95-883E12265DBF}" destId="{DAD08747-FA3D-4DD4-92A3-9370C560A633}" srcOrd="5" destOrd="0" presId="urn:microsoft.com/office/officeart/2005/8/layout/default#1"/>
    <dgm:cxn modelId="{79267217-A98A-4CED-9DEE-1EA3660C142E}" type="presParOf" srcId="{36F6DAE6-A5FE-47A0-8A95-883E12265DBF}" destId="{21ED58AD-395B-46C3-A496-824A583630C4}" srcOrd="6" destOrd="0" presId="urn:microsoft.com/office/officeart/2005/8/layout/default#1"/>
    <dgm:cxn modelId="{6509AD00-422B-454C-8492-35DEAD0D2BE5}" type="presParOf" srcId="{36F6DAE6-A5FE-47A0-8A95-883E12265DBF}" destId="{48C0F42A-D88C-42FC-B6A0-4A346A218039}" srcOrd="7" destOrd="0" presId="urn:microsoft.com/office/officeart/2005/8/layout/default#1"/>
    <dgm:cxn modelId="{95339849-0F63-40BF-A24F-C3FF3DCBC209}" type="presParOf" srcId="{36F6DAE6-A5FE-47A0-8A95-883E12265DBF}" destId="{452B3D55-4F76-48D4-9E6F-615996C0E805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6FC00F-5F9D-4127-ACFE-8DA920B717BA}">
      <dsp:nvSpPr>
        <dsp:cNvPr id="0" name=""/>
        <dsp:cNvSpPr/>
      </dsp:nvSpPr>
      <dsp:spPr>
        <a:xfrm>
          <a:off x="0" y="490320"/>
          <a:ext cx="2790309" cy="167418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    </a:t>
          </a:r>
          <a:r>
            <a:rPr lang="ru-RU" sz="14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Муниципальная программа «Развитие культуры в Екатериновском сельском поселении Партизанского муниципального района  на 2015 - 2019 годы»</a:t>
          </a:r>
        </a:p>
      </dsp:txBody>
      <dsp:txXfrm>
        <a:off x="0" y="490320"/>
        <a:ext cx="2790309" cy="1674186"/>
      </dsp:txXfrm>
    </dsp:sp>
    <dsp:sp modelId="{D21BA05A-26D5-46FF-BCA5-B176D21EB9AC}">
      <dsp:nvSpPr>
        <dsp:cNvPr id="0" name=""/>
        <dsp:cNvSpPr/>
      </dsp:nvSpPr>
      <dsp:spPr>
        <a:xfrm>
          <a:off x="3101011" y="448331"/>
          <a:ext cx="2790309" cy="1674186"/>
        </a:xfrm>
        <a:prstGeom prst="rect">
          <a:avLst/>
        </a:prstGeom>
        <a:solidFill>
          <a:schemeClr val="accent3">
            <a:hueOff val="3075001"/>
            <a:satOff val="0"/>
            <a:lumOff val="-308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u="none" kern="12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«Развитие физической культуры и спорта в Екатериновском сельском поселении Партизанского муниципального района на 2015 – 2017 годы»</a:t>
          </a:r>
          <a:endParaRPr lang="ru-RU" sz="1400" b="0" i="0" u="none" kern="1200" dirty="0">
            <a:solidFill>
              <a:schemeClr val="bg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01011" y="448331"/>
        <a:ext cx="2790309" cy="1674186"/>
      </dsp:txXfrm>
    </dsp:sp>
    <dsp:sp modelId="{2FA9EEF4-C6E8-4D70-8E1B-30B1DAD931C0}">
      <dsp:nvSpPr>
        <dsp:cNvPr id="0" name=""/>
        <dsp:cNvSpPr/>
      </dsp:nvSpPr>
      <dsp:spPr>
        <a:xfrm>
          <a:off x="6138681" y="490554"/>
          <a:ext cx="2790309" cy="1674186"/>
        </a:xfrm>
        <a:prstGeom prst="rect">
          <a:avLst/>
        </a:prstGeom>
        <a:solidFill>
          <a:schemeClr val="accent3">
            <a:hueOff val="6150002"/>
            <a:satOff val="0"/>
            <a:lumOff val="-617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u="none" kern="12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«Обеспечение пожарной безопасности на территории Екатериновского сельского поселения на 2017-2019 года»</a:t>
          </a:r>
          <a:endParaRPr lang="ru-RU" sz="1400" b="0" u="none" kern="1200" dirty="0">
            <a:solidFill>
              <a:schemeClr val="bg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38681" y="490554"/>
        <a:ext cx="2790309" cy="1674186"/>
      </dsp:txXfrm>
    </dsp:sp>
    <dsp:sp modelId="{21ED58AD-395B-46C3-A496-824A583630C4}">
      <dsp:nvSpPr>
        <dsp:cNvPr id="0" name=""/>
        <dsp:cNvSpPr/>
      </dsp:nvSpPr>
      <dsp:spPr>
        <a:xfrm>
          <a:off x="1573539" y="2360949"/>
          <a:ext cx="2790309" cy="1674186"/>
        </a:xfrm>
        <a:prstGeom prst="rect">
          <a:avLst/>
        </a:prstGeom>
        <a:solidFill>
          <a:schemeClr val="accent3">
            <a:hueOff val="9225004"/>
            <a:satOff val="0"/>
            <a:lumOff val="-926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Муниципальная программа "Уличное освещение  Екатериновского  сельского поселения на 2017-2019 годы"</a:t>
          </a:r>
        </a:p>
      </dsp:txBody>
      <dsp:txXfrm>
        <a:off x="1573539" y="2360949"/>
        <a:ext cx="2790309" cy="1674186"/>
      </dsp:txXfrm>
    </dsp:sp>
    <dsp:sp modelId="{452B3D55-4F76-48D4-9E6F-615996C0E805}">
      <dsp:nvSpPr>
        <dsp:cNvPr id="0" name=""/>
        <dsp:cNvSpPr/>
      </dsp:nvSpPr>
      <dsp:spPr>
        <a:xfrm>
          <a:off x="4634565" y="2360949"/>
          <a:ext cx="2790309" cy="1674186"/>
        </a:xfrm>
        <a:prstGeom prst="rect">
          <a:avLst/>
        </a:prstGeom>
        <a:solidFill>
          <a:schemeClr val="accent3">
            <a:hueOff val="12300005"/>
            <a:satOff val="0"/>
            <a:lumOff val="-1235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Муниципальная программа "Благоустройство в Екатериновском сельском поселении на 2017-2019 годы"</a:t>
          </a:r>
        </a:p>
      </dsp:txBody>
      <dsp:txXfrm>
        <a:off x="4634565" y="2360949"/>
        <a:ext cx="2790309" cy="16741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EA63F4C-FB45-4E03-A157-EF2F7697DA27}" type="datetimeFigureOut">
              <a:rPr lang="ru-RU"/>
              <a:pPr>
                <a:defRPr/>
              </a:pPr>
              <a:t>08.06.2018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8C5A2AA-79C9-496D-B0F9-8FE17A899B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6581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65638-7DAB-4B39-AD7E-8C0F2B6C3A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F0A6E-1B41-43FC-87E9-06319EF8F8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CA30E-980C-4540-BC3D-B07B2D70A8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AEFDE-106C-4087-8E9A-9742465FB0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1A42B-FA4E-4626-BC51-469E492B7A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A8339-2EB9-4AC2-8822-FE107D4BB8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BE90D-FF8A-4A58-B486-A961E89413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689D3-43EC-4A67-B03C-75D2F7ADA9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05B2D-06D4-4E31-8F85-6066FB390C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35D9B-80FE-47D2-955A-C341884694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53B31-D351-4E3B-9730-7A073D9A15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D5FF7-D8F7-4E92-B99E-BD24B79635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72FEC299-12C3-4F38-8FAF-937CDA1FF5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7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chart" Target="../charts/chart7.xml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476673"/>
            <a:ext cx="7772400" cy="1656183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Открытый бюджет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11560" y="2420888"/>
            <a:ext cx="8064896" cy="3816424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FF00"/>
              </a:buClr>
              <a:defRPr/>
            </a:pPr>
            <a:r>
              <a:rPr lang="ru-RU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     Решение Муниципального комитета 	 Екатериновского сельского поселения Партизанского муниципального района 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defRPr/>
            </a:pPr>
            <a:r>
              <a:rPr lang="ru-RU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№ 478 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21.12.2016 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defRPr/>
            </a:pPr>
            <a:r>
              <a:rPr lang="ru-RU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муниципального правового акта «О бюджете Екатериновского сельского поселения на </a:t>
            </a:r>
            <a:r>
              <a:rPr lang="ru-RU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 (во втором чтении)»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92100"/>
            <a:ext cx="8856984" cy="1384300"/>
          </a:xfrm>
        </p:spPr>
        <p:txBody>
          <a:bodyPr/>
          <a:lstStyle/>
          <a:p>
            <a:pPr algn="ctr"/>
            <a:r>
              <a:rPr lang="ru-RU" sz="20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расходов бюджета Екатериновского сельского поселения за</a:t>
            </a:r>
            <a:br>
              <a:rPr lang="ru-RU" sz="20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2015-2019 годы (в рублях)</a:t>
            </a:r>
            <a:r>
              <a:rPr lang="ru-RU" sz="2000" b="1" i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i="1" dirty="0">
              <a:solidFill>
                <a:schemeClr val="bg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3" name="Object 5"/>
          <p:cNvGraphicFramePr>
            <a:graphicFrameLocks noGrp="1" noChangeAspect="1"/>
          </p:cNvGraphicFramePr>
          <p:nvPr>
            <p:ph sz="half" idx="1"/>
          </p:nvPr>
        </p:nvGraphicFramePr>
        <p:xfrm>
          <a:off x="457200" y="2870200"/>
          <a:ext cx="4038600" cy="198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4" name="Диаграмма" r:id="rId3" imgW="8229600" imgH="4048125" progId="MSGraph.Chart.8">
                  <p:embed followColorScheme="full"/>
                </p:oleObj>
              </mc:Choice>
              <mc:Fallback>
                <p:oleObj name="Диаграмма" r:id="rId3" imgW="8229600" imgH="4048125" progId="MSGraph.Chart.8">
                  <p:embed followColorScheme="full"/>
                  <p:pic>
                    <p:nvPicPr>
                      <p:cNvPr id="0" name="Picture 2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870200"/>
                        <a:ext cx="4038600" cy="198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73083236"/>
              </p:ext>
            </p:extLst>
          </p:nvPr>
        </p:nvGraphicFramePr>
        <p:xfrm>
          <a:off x="473075" y="1384300"/>
          <a:ext cx="8318500" cy="446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бюджета Екатериновского сельского поселения в 2017 году</a:t>
            </a:r>
            <a: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10 545 730,08рублей</a:t>
            </a:r>
            <a:endParaRPr lang="ru-RU" sz="20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9291082"/>
              </p:ext>
            </p:extLst>
          </p:nvPr>
        </p:nvGraphicFramePr>
        <p:xfrm>
          <a:off x="571472" y="1928802"/>
          <a:ext cx="8358246" cy="4668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384300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Муниципальные целевые программы Екатериновского сельского поселения</a:t>
            </a:r>
            <a:b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2017 год</a:t>
            </a:r>
            <a:r>
              <a:rPr lang="ru-RU" sz="1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/>
              <a:t>                                                                                            </a:t>
            </a:r>
            <a:endParaRPr lang="ru-RU" sz="1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0275751"/>
              </p:ext>
            </p:extLst>
          </p:nvPr>
        </p:nvGraphicFramePr>
        <p:xfrm>
          <a:off x="107504" y="1844824"/>
          <a:ext cx="8928992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Основные принципы формирования бюджета на 2017 год и на плановый период 2018 и 2019 годов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проведение эффективной бюджетной политики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формирование устойчивой собственной доходной базы и создание стимулов по ее наращиванию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программно-целевой метод бюджетного планирования</a:t>
            </a:r>
          </a:p>
          <a:p>
            <a:pPr marL="0" indent="0" eaLnBrk="1" hangingPunct="1">
              <a:buClr>
                <a:schemeClr val="tx1"/>
              </a:buClr>
              <a:buNone/>
              <a:defRPr/>
            </a:pPr>
            <a:endParaRPr lang="ru-RU" sz="2400" dirty="0" smtClean="0">
              <a:solidFill>
                <a:srgbClr val="000066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ru-RU" sz="2400" dirty="0" smtClean="0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параметры бюджета Екатериновского сельского поселения на </a:t>
            </a: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годов </a:t>
            </a:r>
            <a:r>
              <a:rPr lang="ru-RU" sz="24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(в рублях)</a:t>
            </a:r>
            <a:r>
              <a:rPr lang="ru-RU" sz="40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33942" name="Group 15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237382596"/>
              </p:ext>
            </p:extLst>
          </p:nvPr>
        </p:nvGraphicFramePr>
        <p:xfrm>
          <a:off x="285720" y="1643050"/>
          <a:ext cx="8643998" cy="4767709"/>
        </p:xfrm>
        <a:graphic>
          <a:graphicData uri="http://schemas.openxmlformats.org/drawingml/2006/table">
            <a:tbl>
              <a:tblPr/>
              <a:tblGrid>
                <a:gridCol w="3221908"/>
                <a:gridCol w="1438334"/>
                <a:gridCol w="1352974"/>
                <a:gridCol w="1352974"/>
                <a:gridCol w="1277808"/>
              </a:tblGrid>
              <a:tr h="465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912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I.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Доходы, всего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из них: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9 883 057,93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600" kern="120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10 060 426,22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7 768 000,00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7 768 000,00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377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3 974 057,93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600" kern="120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5 301 826,22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072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3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072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65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5 909 000,00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600" kern="120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4 758 600,00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4 696 000,00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4 696 000,00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992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II.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Расходы, всего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8 572 839,66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600" kern="120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10 545 730,08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7 768 000,00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7 768 000,00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498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в том числе условно-утвержденные расходы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194 200,00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388 400,00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377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III.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Дефицит (-),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профицит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(+)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1 310 218,27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600" kern="120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485 303,86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налоговых и неналоговых доходов </a:t>
            </a:r>
            <a:b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 Екатериновского сельского поселения</a:t>
            </a:r>
            <a:b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годы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217071727"/>
              </p:ext>
            </p:extLst>
          </p:nvPr>
        </p:nvGraphicFramePr>
        <p:xfrm>
          <a:off x="755576" y="1628800"/>
          <a:ext cx="772852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192684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Екатериновского сельского поселения в 2017 году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06223920"/>
              </p:ext>
            </p:extLst>
          </p:nvPr>
        </p:nvGraphicFramePr>
        <p:xfrm>
          <a:off x="107504" y="1340768"/>
          <a:ext cx="8928992" cy="5272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656184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 налога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доходы физических лиц в бюджет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Екатериновского сельского поселения (в рублях)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НДФЛ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128908972"/>
              </p:ext>
            </p:extLst>
          </p:nvPr>
        </p:nvGraphicFramePr>
        <p:xfrm>
          <a:off x="107504" y="2420888"/>
          <a:ext cx="892899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 неналоговых доходов бюджета Екатериновского сельского поселения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2015-2019 годы (в рублях)</a:t>
            </a:r>
            <a:endParaRPr lang="ru-RU" sz="2400" b="1" i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318321672"/>
              </p:ext>
            </p:extLst>
          </p:nvPr>
        </p:nvGraphicFramePr>
        <p:xfrm>
          <a:off x="179512" y="1628800"/>
          <a:ext cx="871296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 безвозмездных поступлений в бюджет Екатериновского сельского поселения в 2015 – 2019 годах (в рублях)</a:t>
            </a:r>
            <a:endParaRPr lang="ru-RU" sz="2400" b="1" i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357236584"/>
              </p:ext>
            </p:extLst>
          </p:nvPr>
        </p:nvGraphicFramePr>
        <p:xfrm>
          <a:off x="179512" y="2276872"/>
          <a:ext cx="878497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4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доходов и расходов бюджета Екатериновского сельского поселения в 2015 – 2019 годах (в рублях)</a:t>
            </a:r>
            <a:endParaRPr lang="ru-RU" sz="2400" b="1" i="1" dirty="0">
              <a:solidFill>
                <a:schemeClr val="bg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63584778"/>
              </p:ext>
            </p:extLst>
          </p:nvPr>
        </p:nvGraphicFramePr>
        <p:xfrm>
          <a:off x="251520" y="1628800"/>
          <a:ext cx="871296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кеан">
  <a:themeElements>
    <a:clrScheme name="Другая 5">
      <a:dk1>
        <a:srgbClr val="000066"/>
      </a:dk1>
      <a:lt1>
        <a:srgbClr val="FFFFFF"/>
      </a:lt1>
      <a:dk2>
        <a:srgbClr val="5D93FF"/>
      </a:dk2>
      <a:lt2>
        <a:srgbClr val="FFFFFF"/>
      </a:lt2>
      <a:accent1>
        <a:srgbClr val="92D050"/>
      </a:accent1>
      <a:accent2>
        <a:srgbClr val="FFFF00"/>
      </a:accent2>
      <a:accent3>
        <a:srgbClr val="FF0000"/>
      </a:accent3>
      <a:accent4>
        <a:srgbClr val="0070C0"/>
      </a:accent4>
      <a:accent5>
        <a:srgbClr val="FFC000"/>
      </a:accent5>
      <a:accent6>
        <a:srgbClr val="C00000"/>
      </a:accent6>
      <a:hlink>
        <a:srgbClr val="FFFF00"/>
      </a:hlink>
      <a:folHlink>
        <a:srgbClr val="FF9900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2566</TotalTime>
  <Words>363</Words>
  <Application>Microsoft Office PowerPoint</Application>
  <PresentationFormat>Экран (4:3)</PresentationFormat>
  <Paragraphs>99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Tahoma</vt:lpstr>
      <vt:lpstr>Times New Roman</vt:lpstr>
      <vt:lpstr>Wingdings</vt:lpstr>
      <vt:lpstr>Океан</vt:lpstr>
      <vt:lpstr>Диаграмма</vt:lpstr>
      <vt:lpstr>Открытый бюджет</vt:lpstr>
      <vt:lpstr>Основные принципы формирования бюджета на 2017 год и на плановый период 2018 и 2019 годов</vt:lpstr>
      <vt:lpstr>Основные параметры бюджета Екатериновского сельского поселения на 2017 год и плановый период 2018 и 2019 годов (в рублях) </vt:lpstr>
      <vt:lpstr>Динамика налоговых и неналоговых доходов  бюджета Екатериновского сельского поселения за 2015 – 2019 годы</vt:lpstr>
      <vt:lpstr>Структура налоговых и неналоговых доходов бюджета Екатериновского сельского поселения в 2017 году</vt:lpstr>
      <vt:lpstr>Динамика поступлений налога  на доходы физических лиц в бюджет  Екатериновского сельского поселения (в рублях) НДФЛ</vt:lpstr>
      <vt:lpstr>Динамика поступлений неналоговых доходов бюджета Екатериновского сельского поселения  за 2015-2019 годы (в рублях)</vt:lpstr>
      <vt:lpstr>Динамика поступлений безвозмездных поступлений в бюджет Екатериновского сельского поселения в 2015 – 2019 годах (в рублях)</vt:lpstr>
      <vt:lpstr>Динамика доходов и расходов бюджета Екатериновского сельского поселения в 2015 – 2019 годах (в рублях)</vt:lpstr>
      <vt:lpstr>Динамика расходов бюджета Екатериновского сельского поселения за  2015-2019 годы (в рублях)  </vt:lpstr>
      <vt:lpstr>Расходы бюджета Екатериновского сельского поселения в 2017 году 10 545 730,08рублей</vt:lpstr>
      <vt:lpstr>Муниципальные целевые программы Екатериновского сельского поселения на 2017 год                                                                                             </vt:lpstr>
    </vt:vector>
  </TitlesOfParts>
  <Company>MoBIL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Admin</dc:creator>
  <cp:lastModifiedBy>sofia</cp:lastModifiedBy>
  <cp:revision>277</cp:revision>
  <dcterms:created xsi:type="dcterms:W3CDTF">2013-09-17T11:29:55Z</dcterms:created>
  <dcterms:modified xsi:type="dcterms:W3CDTF">2018-06-08T04:47:46Z</dcterms:modified>
</cp:coreProperties>
</file>