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4"/>
  </p:notesMasterIdLst>
  <p:sldIdLst>
    <p:sldId id="256" r:id="rId2"/>
    <p:sldId id="257" r:id="rId3"/>
    <p:sldId id="258" r:id="rId4"/>
    <p:sldId id="278" r:id="rId5"/>
    <p:sldId id="279" r:id="rId6"/>
    <p:sldId id="263" r:id="rId7"/>
    <p:sldId id="281" r:id="rId8"/>
    <p:sldId id="285" r:id="rId9"/>
    <p:sldId id="284" r:id="rId10"/>
    <p:sldId id="273" r:id="rId11"/>
    <p:sldId id="269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0" autoAdjust="0"/>
  </p:normalViewPr>
  <p:slideViewPr>
    <p:cSldViewPr>
      <p:cViewPr varScale="1">
        <p:scale>
          <a:sx n="110" d="100"/>
          <a:sy n="110" d="100"/>
        </p:scale>
        <p:origin x="7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75905865547356E-2"/>
          <c:y val="3.3809681089880285E-2"/>
          <c:w val="0.9638481882689055"/>
          <c:h val="0.787667435525640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рубли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 Прогноз</c:v>
                </c:pt>
                <c:pt idx="4">
                  <c:v>2018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4245799.8</c:v>
                </c:pt>
                <c:pt idx="1">
                  <c:v>9912041.1999999993</c:v>
                </c:pt>
                <c:pt idx="2">
                  <c:v>3974057.93</c:v>
                </c:pt>
                <c:pt idx="3">
                  <c:v>3033000</c:v>
                </c:pt>
                <c:pt idx="4">
                  <c:v>3033000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 Прогноз</c:v>
                </c:pt>
                <c:pt idx="4">
                  <c:v>2018 г. Прогноз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1">
                  <c:v>233.4552184961712</c:v>
                </c:pt>
                <c:pt idx="2">
                  <c:v>40.093234580179107</c:v>
                </c:pt>
                <c:pt idx="3">
                  <c:v>76.319974530416573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85481480"/>
        <c:axId val="186037536"/>
      </c:barChart>
      <c:catAx>
        <c:axId val="185481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6037536"/>
        <c:crosses val="autoZero"/>
        <c:auto val="1"/>
        <c:lblAlgn val="ctr"/>
        <c:lblOffset val="100"/>
        <c:noMultiLvlLbl val="0"/>
      </c:catAx>
      <c:valAx>
        <c:axId val="186037536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185481480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t"/>
      <c:layout>
        <c:manualLayout>
          <c:xMode val="edge"/>
          <c:yMode val="edge"/>
          <c:x val="0.40833820705646101"/>
          <c:y val="3.1690495927802896E-2"/>
          <c:w val="0.38051528623850367"/>
          <c:h val="0.16569107476321746"/>
        </c:manualLayout>
      </c:layout>
      <c:overlay val="0"/>
      <c:txPr>
        <a:bodyPr/>
        <a:lstStyle/>
        <a:p>
          <a:pPr>
            <a:defRPr sz="14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7800131250521586"/>
          <c:w val="0.70483935924682206"/>
          <c:h val="0.47656324681926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38"/>
          </c:dPt>
          <c:dPt>
            <c:idx val="1"/>
            <c:bubble3D val="0"/>
            <c:explosion val="28"/>
          </c:dPt>
          <c:dPt>
            <c:idx val="2"/>
            <c:bubble3D val="0"/>
            <c:explosion val="63"/>
          </c:dPt>
          <c:dPt>
            <c:idx val="3"/>
            <c:bubble3D val="0"/>
            <c:explosion val="20"/>
          </c:dPt>
          <c:dPt>
            <c:idx val="4"/>
            <c:bubble3D val="0"/>
            <c:explosion val="41"/>
          </c:dPt>
          <c:dLbls>
            <c:dLbl>
              <c:idx val="0"/>
              <c:layout>
                <c:manualLayout>
                  <c:x val="4.0331540223128839E-3"/>
                  <c:y val="-1.21710201883027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16,11%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78539391680495E-2"/>
                      <c:h val="5.956933896774879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9.2944869924847115E-2"/>
                  <c:y val="6.38992785014680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1,60%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6740241227677211E-2"/>
                  <c:y val="-0.1837059684847013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69,66%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1,22</a:t>
                    </a:r>
                    <a:r>
                      <a:rPr lang="en-US" dirty="0">
                        <a:solidFill>
                          <a:srgbClr val="000066">
                            <a:lumMod val="75000"/>
                          </a:srgbClr>
                        </a:solidFill>
                      </a:rPr>
                      <a:t>%</a:t>
                    </a:r>
                    <a:endParaRPr lang="en-US" dirty="0" smtClean="0">
                      <a:solidFill>
                        <a:schemeClr val="bg2">
                          <a:lumMod val="75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7588807336819208E-3"/>
                  <c:y val="-2.69467562913002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11,08%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1,22%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0,71%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8,29%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 -640056,75 руб. (16,11%)</c:v>
                </c:pt>
                <c:pt idx="1">
                  <c:v>Налоги на совокупный доход - 63410,99 руб. (1,60%)</c:v>
                </c:pt>
                <c:pt idx="2">
                  <c:v>Налоги на имущество  - 2768496,80 руб. (69,66%)</c:v>
                </c:pt>
                <c:pt idx="3">
                  <c:v>прочие налоговые доходы - 48609,00 руб. (1,22%)</c:v>
                </c:pt>
                <c:pt idx="4">
                  <c:v>Доходы от использования имущества, находящегося в государственной и муниципальной собственности - 440407,92 руб. (11,08%)</c:v>
                </c:pt>
                <c:pt idx="5">
                  <c:v>Прочие не налоговые доходы - 48609,00 руб. (1,22%)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0.16105873675575735</c:v>
                </c:pt>
                <c:pt idx="1">
                  <c:v>1.5956231921360038E-2</c:v>
                </c:pt>
                <c:pt idx="2">
                  <c:v>0.69664228573537668</c:v>
                </c:pt>
                <c:pt idx="3">
                  <c:v>1.2231578113910383E-2</c:v>
                </c:pt>
                <c:pt idx="4">
                  <c:v>0.11082070965180922</c:v>
                </c:pt>
                <c:pt idx="5">
                  <c:v>1.2231578113910383E-2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3756827198411647"/>
          <c:y val="5.4085267318620123E-2"/>
          <c:w val="0.36243172801588353"/>
          <c:h val="0.65367691128830363"/>
        </c:manualLayout>
      </c:layout>
      <c:overlay val="0"/>
      <c:spPr>
        <a:ln w="9525"/>
      </c:spPr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0833333333333346E-3"/>
                  <c:y val="-0.1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833333333333346E-3"/>
                  <c:y val="-0.21250000000000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3333333333333367E-3"/>
                  <c:y val="-0.21250000000000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833333333333343E-2"/>
                  <c:y val="-0.22187499999999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г. Прогноз</c:v>
                </c:pt>
                <c:pt idx="4">
                  <c:v>2018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3445507.73</c:v>
                </c:pt>
                <c:pt idx="1">
                  <c:v>680057.17</c:v>
                </c:pt>
                <c:pt idx="2">
                  <c:v>640056.75</c:v>
                </c:pt>
                <c:pt idx="3">
                  <c:v>615000</c:v>
                </c:pt>
                <c:pt idx="4">
                  <c:v>615000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г. Прогноз</c:v>
                </c:pt>
                <c:pt idx="4">
                  <c:v>2018 г.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225037400"/>
        <c:axId val="225037792"/>
        <c:axId val="0"/>
      </c:bar3DChart>
      <c:catAx>
        <c:axId val="225037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5037792"/>
        <c:crosses val="autoZero"/>
        <c:auto val="1"/>
        <c:lblAlgn val="ctr"/>
        <c:lblOffset val="100"/>
        <c:noMultiLvlLbl val="0"/>
      </c:catAx>
      <c:valAx>
        <c:axId val="225037792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5037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4588977120821718"/>
          <c:y val="1.6704162500462923E-2"/>
          <c:w val="0.15411022879178299"/>
          <c:h val="8.087295856016001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 Прогноз</c:v>
                </c:pt>
                <c:pt idx="4">
                  <c:v>2018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74661.460000000006</c:v>
                </c:pt>
                <c:pt idx="1">
                  <c:v>9454</c:v>
                </c:pt>
                <c:pt idx="2">
                  <c:v>48609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имущества, находящегося в оперативном управлении органов управления поселений и созданных ими учреждений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 Прогноз</c:v>
                </c:pt>
                <c:pt idx="4">
                  <c:v>2018 г. Прогноз</c:v>
                </c:pt>
              </c:strCache>
            </c:strRef>
          </c:cat>
          <c:val>
            <c:numRef>
              <c:f>Лист1!$C$2:$C$6</c:f>
              <c:numCache>
                <c:formatCode>0.00</c:formatCode>
                <c:ptCount val="5"/>
                <c:pt idx="0">
                  <c:v>1878292.27</c:v>
                </c:pt>
                <c:pt idx="1">
                  <c:v>910837.77</c:v>
                </c:pt>
                <c:pt idx="2">
                  <c:v>440407.92</c:v>
                </c:pt>
                <c:pt idx="3">
                  <c:v>377000</c:v>
                </c:pt>
                <c:pt idx="4">
                  <c:v>377000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25038576"/>
        <c:axId val="225038968"/>
        <c:axId val="0"/>
      </c:bar3DChart>
      <c:catAx>
        <c:axId val="225038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5038968"/>
        <c:crosses val="autoZero"/>
        <c:auto val="1"/>
        <c:lblAlgn val="ctr"/>
        <c:lblOffset val="100"/>
        <c:noMultiLvlLbl val="0"/>
      </c:catAx>
      <c:valAx>
        <c:axId val="225038968"/>
        <c:scaling>
          <c:orientation val="minMax"/>
        </c:scaling>
        <c:delete val="1"/>
        <c:axPos val="l"/>
        <c:numFmt formatCode="#,##0.0" sourceLinked="0"/>
        <c:majorTickMark val="none"/>
        <c:minorTickMark val="none"/>
        <c:tickLblPos val="nextTo"/>
        <c:crossAx val="22503857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1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 Прогноз</c:v>
                </c:pt>
                <c:pt idx="4">
                  <c:v>2018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15923382.449999999</c:v>
                </c:pt>
                <c:pt idx="1">
                  <c:v>7879982.8799999999</c:v>
                </c:pt>
                <c:pt idx="2">
                  <c:v>5909000</c:v>
                </c:pt>
                <c:pt idx="3">
                  <c:v>4529000</c:v>
                </c:pt>
                <c:pt idx="4">
                  <c:v>4529000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9282192"/>
        <c:axId val="189282584"/>
      </c:barChart>
      <c:catAx>
        <c:axId val="189282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189282584"/>
        <c:crosses val="autoZero"/>
        <c:auto val="1"/>
        <c:lblAlgn val="ctr"/>
        <c:lblOffset val="100"/>
        <c:noMultiLvlLbl val="0"/>
      </c:catAx>
      <c:valAx>
        <c:axId val="189282584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1892821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19286381658865"/>
          <c:y val="3.5909851824373569E-2"/>
          <c:w val="0.25441742811818724"/>
          <c:h val="8.2243686671349139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33333486361937"/>
          <c:y val="6.9734513625470188E-2"/>
          <c:w val="0.66546841443696358"/>
          <c:h val="0.77240132874015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236868998026852E-2"/>
                  <c:y val="4.140214579332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236754226573553E-2"/>
                  <c:y val="-9.780659291824727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728038482409262E-2"/>
                  <c:y val="5.6446109162472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439936425796585E-2"/>
                  <c:y val="1.9257582490834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57597457031874E-2"/>
                  <c:y val="-2.1055398606504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 г. Прогноз</c:v>
                </c:pt>
                <c:pt idx="4">
                  <c:v>2018 г.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0">
                  <c:v>25835423.649999999</c:v>
                </c:pt>
                <c:pt idx="1">
                  <c:v>12125782.68</c:v>
                </c:pt>
                <c:pt idx="2">
                  <c:v>9883057.9299999997</c:v>
                </c:pt>
                <c:pt idx="3" formatCode="0.00">
                  <c:v>7562000</c:v>
                </c:pt>
                <c:pt idx="4" formatCode="0.00">
                  <c:v>7562000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118377113286769E-2"/>
                  <c:y val="-1.169889853508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745584742191179E-3"/>
                  <c:y val="-1.6738021172250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033572027350496E-2"/>
                  <c:y val="-1.1074959925087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575974570318633E-2"/>
                  <c:y val="1.5722856190581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9355131339860308E-2"/>
                  <c:y val="-1.81626644658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 г. Прогноз</c:v>
                </c:pt>
                <c:pt idx="4">
                  <c:v>2018 г.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50249983.049999997</c:v>
                </c:pt>
                <c:pt idx="1">
                  <c:v>15953981.27</c:v>
                </c:pt>
                <c:pt idx="2">
                  <c:v>8572839.6600000001</c:v>
                </c:pt>
                <c:pt idx="3" formatCode="0.00">
                  <c:v>7372950</c:v>
                </c:pt>
                <c:pt idx="4" formatCode="0.00">
                  <c:v>7183900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9284152"/>
        <c:axId val="189284544"/>
      </c:barChart>
      <c:catAx>
        <c:axId val="189284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284544"/>
        <c:crosses val="autoZero"/>
        <c:auto val="1"/>
        <c:lblAlgn val="ctr"/>
        <c:lblOffset val="100"/>
        <c:noMultiLvlLbl val="0"/>
      </c:catAx>
      <c:valAx>
        <c:axId val="189284544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284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40020530317594"/>
          <c:y val="3.7569881889763769E-2"/>
          <c:w val="0.12789912691060037"/>
          <c:h val="0.12968479692732554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hPercent val="52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9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1755484762877928E-2"/>
                  <c:y val="-6.88839268225800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870529542585803E-3"/>
                  <c:y val="1.571445360374730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4240788603714614E-2"/>
                  <c:y val="-6.8925787261666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839574442507677E-3"/>
                  <c:y val="-3.03208367610765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8524012742681977E-2"/>
                  <c:y val="-7.06792247983927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190929855140788E-3"/>
                  <c:y val="-2.0870898600361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6926579311175652E-3"/>
                  <c:y val="-5.5608294792826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0440884774897183E-4"/>
                  <c:y val="-5.7971309336991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 Прогноз</c:v>
                </c:pt>
                <c:pt idx="4">
                  <c:v>2018 г. Прогноз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 formatCode="0.00">
                  <c:v>50249983.049999997</c:v>
                </c:pt>
                <c:pt idx="1">
                  <c:v>15953981.27</c:v>
                </c:pt>
                <c:pt idx="2">
                  <c:v>8572839.6600000001</c:v>
                </c:pt>
                <c:pt idx="3" formatCode="0.00">
                  <c:v>7372950</c:v>
                </c:pt>
                <c:pt idx="4" formatCode="0.00">
                  <c:v>7183900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3401456"/>
        <c:axId val="223401848"/>
        <c:axId val="0"/>
      </c:bar3DChart>
      <c:catAx>
        <c:axId val="22340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3401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340184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3401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695166665350598E-2"/>
          <c:y val="0.11962686487239078"/>
          <c:w val="0.50906996515776159"/>
          <c:h val="0.771627593149907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1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  <c:explosion val="42"/>
          </c:dPt>
          <c:dPt>
            <c:idx val="4"/>
            <c:bubble3D val="0"/>
            <c:explosion val="49"/>
          </c:dPt>
          <c:dPt>
            <c:idx val="5"/>
            <c:bubble3D val="0"/>
            <c:explosion val="44"/>
          </c:dPt>
          <c:dPt>
            <c:idx val="6"/>
            <c:bubble3D val="0"/>
          </c:dPt>
          <c:dPt>
            <c:idx val="7"/>
            <c:bubble3D val="0"/>
            <c:explosion val="14"/>
          </c:dPt>
          <c:dPt>
            <c:idx val="8"/>
            <c:bubble3D val="0"/>
          </c:dPt>
          <c:dLbls>
            <c:dLbl>
              <c:idx val="1"/>
              <c:layout>
                <c:manualLayout>
                  <c:x val="1.4791141586404556E-2"/>
                  <c:y val="-1.04752010795643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2811632967012452E-2"/>
                  <c:y val="3.789720577052822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421266375744219E-3"/>
                  <c:y val="-1.02702123785757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7103184089101947E-2"/>
                  <c:y val="-6.17133799573743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3873006369996768E-2"/>
                  <c:y val="-6.7005172912360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5005514314845487E-2"/>
                  <c:y val="5.1449593556885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- 2750211,73 (32,1%)</c:v>
                </c:pt>
                <c:pt idx="1">
                  <c:v>Национальная оборона - 232000,00 (2,7%)</c:v>
                </c:pt>
                <c:pt idx="2">
                  <c:v>Культура - 2686560,78 (31,3%)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 - 105000,00 (1,2%)</c:v>
                </c:pt>
                <c:pt idx="4">
                  <c:v>Национальная экономика - 146492,67 (1,7%)</c:v>
                </c:pt>
                <c:pt idx="5">
                  <c:v>Жилищно-коммунальное хозяйство -639699,92 (7,5%)</c:v>
                </c:pt>
                <c:pt idx="6">
                  <c:v>Обеспечение проведения выборов и референдумов - 124305,47 (1,4%)</c:v>
                </c:pt>
                <c:pt idx="7">
                  <c:v>Другие общегосударственные вопросы - 1888569,09 (22%)</c:v>
                </c:pt>
              </c:strCache>
            </c:strRef>
          </c:cat>
          <c:val>
            <c:numRef>
              <c:f>Лист1!$B$2:$B$9</c:f>
              <c:numCache>
                <c:formatCode>0.00</c:formatCode>
                <c:ptCount val="8"/>
                <c:pt idx="0">
                  <c:v>2750211.73</c:v>
                </c:pt>
                <c:pt idx="1">
                  <c:v>232000</c:v>
                </c:pt>
                <c:pt idx="2">
                  <c:v>2686560.78</c:v>
                </c:pt>
                <c:pt idx="3">
                  <c:v>105000</c:v>
                </c:pt>
                <c:pt idx="4">
                  <c:v>146492.67000000001</c:v>
                </c:pt>
                <c:pt idx="5">
                  <c:v>639699.92000000004</c:v>
                </c:pt>
                <c:pt idx="6">
                  <c:v>124305.47</c:v>
                </c:pt>
                <c:pt idx="7">
                  <c:v>1888569.09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643677632843068"/>
          <c:y val="0"/>
          <c:w val="0.41538404110144633"/>
          <c:h val="0.98557260819740589"/>
        </c:manualLayout>
      </c:layout>
      <c:overlay val="0"/>
      <c:txPr>
        <a:bodyPr/>
        <a:lstStyle/>
        <a:p>
          <a:pPr>
            <a:defRPr sz="1200" spc="-100" baseline="0">
              <a:solidFill>
                <a:schemeClr val="bg2">
                  <a:lumMod val="75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#1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2077D33-8F1D-4FE0-A9B0-8C50699234AA}">
      <dgm:prSet custT="1"/>
      <dgm:spPr/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«Защита населения и территории от чрезвычайных ситуаций, обеспечение пожарной безопасности и безопасности на водных объектах Екатериновского сельского поселения на 2014-2016 годы» </a:t>
          </a:r>
        </a:p>
      </dgm:t>
    </dgm:pt>
    <dgm:pt modelId="{F1511108-35BE-435C-8C34-CCD10F46F641}" type="parTrans" cxnId="{06C1D7C7-C534-41D4-81B6-387F0ED6CF11}">
      <dgm:prSet/>
      <dgm:spPr/>
      <dgm:t>
        <a:bodyPr/>
        <a:lstStyle/>
        <a:p>
          <a:endParaRPr lang="ru-RU"/>
        </a:p>
      </dgm:t>
    </dgm:pt>
    <dgm:pt modelId="{4B4ED7C6-49C9-4BF2-932A-A6F5450EFEC6}" type="sibTrans" cxnId="{06C1D7C7-C534-41D4-81B6-387F0ED6CF11}">
      <dgm:prSet/>
      <dgm:spPr/>
      <dgm:t>
        <a:bodyPr/>
        <a:lstStyle/>
        <a:p>
          <a:endParaRPr lang="ru-RU"/>
        </a:p>
      </dgm:t>
    </dgm:pt>
    <dgm:pt modelId="{E2EE2219-964A-41FC-A3F1-8CD5E860B8B9}">
      <dgm:prSet custT="1"/>
      <dgm:spPr/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«Благоустройство в Екатериновском сельском поселении на 2014-2016 годы»</a:t>
          </a:r>
        </a:p>
      </dgm:t>
    </dgm:pt>
    <dgm:pt modelId="{D43C6B6B-497A-4D92-A6BB-1A3ADEC67722}" type="parTrans" cxnId="{72AA0345-6BE2-4899-8315-B274168C14D8}">
      <dgm:prSet/>
      <dgm:spPr/>
      <dgm:t>
        <a:bodyPr/>
        <a:lstStyle/>
        <a:p>
          <a:endParaRPr lang="ru-RU"/>
        </a:p>
      </dgm:t>
    </dgm:pt>
    <dgm:pt modelId="{7BEA0B28-6E84-40BB-B751-7C055E90E0EC}" type="sibTrans" cxnId="{72AA0345-6BE2-4899-8315-B274168C14D8}">
      <dgm:prSet/>
      <dgm:spPr/>
      <dgm:t>
        <a:bodyPr/>
        <a:lstStyle/>
        <a:p>
          <a:endParaRPr lang="ru-RU"/>
        </a:p>
      </dgm:t>
    </dgm:pt>
    <dgm:pt modelId="{83FAD22B-89C5-4D97-B8A0-FC78BA1D537A}">
      <dgm:prSet custT="1"/>
      <dgm:spPr/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«Уличное освещение Екатериновского сельского поселения на 2014-2016 годы»</a:t>
          </a:r>
        </a:p>
      </dgm:t>
    </dgm:pt>
    <dgm:pt modelId="{0B9A22BE-6C57-4DB8-936A-755DB77084E2}" type="parTrans" cxnId="{61CEC93B-9489-4177-AC88-300782C63337}">
      <dgm:prSet/>
      <dgm:spPr/>
      <dgm:t>
        <a:bodyPr/>
        <a:lstStyle/>
        <a:p>
          <a:endParaRPr lang="ru-RU"/>
        </a:p>
      </dgm:t>
    </dgm:pt>
    <dgm:pt modelId="{5063869B-5D16-4E88-BBE8-D2E427C0F258}" type="sibTrans" cxnId="{61CEC93B-9489-4177-AC88-300782C63337}">
      <dgm:prSet/>
      <dgm:spPr/>
      <dgm:t>
        <a:bodyPr/>
        <a:lstStyle/>
        <a:p>
          <a:endParaRPr lang="ru-RU"/>
        </a:p>
      </dgm:t>
    </dgm:pt>
    <dgm:pt modelId="{A3777E76-B017-4405-AB43-0D7AC10801EA}">
      <dgm:prSet custT="1"/>
      <dgm:spPr/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Екатериновского сельского поселения «Развитие культуры в Екатериновском сельском поселении на 2015 - 2017 годы»</a:t>
          </a:r>
        </a:p>
      </dgm:t>
    </dgm:pt>
    <dgm:pt modelId="{80040FB6-DC45-4F09-BBCC-4EECCD8C9975}" type="parTrans" cxnId="{243116CD-0FF6-4D29-B310-489DF57D5E62}">
      <dgm:prSet/>
      <dgm:spPr/>
      <dgm:t>
        <a:bodyPr/>
        <a:lstStyle/>
        <a:p>
          <a:endParaRPr lang="ru-RU"/>
        </a:p>
      </dgm:t>
    </dgm:pt>
    <dgm:pt modelId="{52979E5F-6AF3-42C9-BB52-16D57B298141}" type="sibTrans" cxnId="{243116CD-0FF6-4D29-B310-489DF57D5E62}">
      <dgm:prSet/>
      <dgm:spPr/>
      <dgm:t>
        <a:bodyPr/>
        <a:lstStyle/>
        <a:p>
          <a:endParaRPr lang="ru-RU"/>
        </a:p>
      </dgm:t>
    </dgm:pt>
    <dgm:pt modelId="{A7A4273F-F8F2-4EBF-92C8-5AA07C983849}">
      <dgm:prSet custT="1"/>
      <dgm:spPr/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Екатериновского сельского поселения «Развитие Физкультурно-оздоровительной работы и спортивных мероприятий в Екатериновском сельском поселении на 2015 - 2017 годы» </a:t>
          </a:r>
        </a:p>
      </dgm:t>
    </dgm:pt>
    <dgm:pt modelId="{673C6907-86A4-469E-8CE6-3B4A47FBE1DC}" type="parTrans" cxnId="{61847103-80DA-4A73-917B-B0647B2B948E}">
      <dgm:prSet/>
      <dgm:spPr/>
      <dgm:t>
        <a:bodyPr/>
        <a:lstStyle/>
        <a:p>
          <a:endParaRPr lang="ru-RU"/>
        </a:p>
      </dgm:t>
    </dgm:pt>
    <dgm:pt modelId="{934AA635-76E1-4652-B393-6749383DCABB}" type="sibTrans" cxnId="{61847103-80DA-4A73-917B-B0647B2B948E}">
      <dgm:prSet/>
      <dgm:spPr/>
      <dgm:t>
        <a:bodyPr/>
        <a:lstStyle/>
        <a:p>
          <a:endParaRPr lang="ru-RU"/>
        </a:p>
      </dgm:t>
    </dgm:pt>
    <dgm:pt modelId="{36F6DAE6-A5FE-47A0-8A95-883E12265DB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A011D2-902F-40BF-8429-8DBAD0E2991B}" type="pres">
      <dgm:prSet presAssocID="{F2077D33-8F1D-4FE0-A9B0-8C50699234A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487D3-A034-4C75-975A-063D728ECC76}" type="pres">
      <dgm:prSet presAssocID="{4B4ED7C6-49C9-4BF2-932A-A6F5450EFEC6}" presName="sibTrans" presStyleCnt="0"/>
      <dgm:spPr/>
    </dgm:pt>
    <dgm:pt modelId="{3753AC82-C2FC-4575-822E-9B380C3024D1}" type="pres">
      <dgm:prSet presAssocID="{E2EE2219-964A-41FC-A3F1-8CD5E860B8B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37354-B074-4439-8C63-3E8E9B48B0B8}" type="pres">
      <dgm:prSet presAssocID="{7BEA0B28-6E84-40BB-B751-7C055E90E0EC}" presName="sibTrans" presStyleCnt="0"/>
      <dgm:spPr/>
    </dgm:pt>
    <dgm:pt modelId="{33C7E8CA-5877-4E75-9AA7-BE486985BD15}" type="pres">
      <dgm:prSet presAssocID="{A7A4273F-F8F2-4EBF-92C8-5AA07C98384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0E587-37E5-4605-96EE-2AC06AAB7687}" type="pres">
      <dgm:prSet presAssocID="{934AA635-76E1-4652-B393-6749383DCABB}" presName="sibTrans" presStyleCnt="0"/>
      <dgm:spPr/>
    </dgm:pt>
    <dgm:pt modelId="{165FE561-EF7F-4568-944C-46D3CE0CC6AC}" type="pres">
      <dgm:prSet presAssocID="{A3777E76-B017-4405-AB43-0D7AC10801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7ED04-40A0-4D1E-BF73-32D3A647F8BE}" type="pres">
      <dgm:prSet presAssocID="{52979E5F-6AF3-42C9-BB52-16D57B298141}" presName="sibTrans" presStyleCnt="0"/>
      <dgm:spPr/>
    </dgm:pt>
    <dgm:pt modelId="{647C4608-E4B9-43DA-AD55-4893821B937F}" type="pres">
      <dgm:prSet presAssocID="{83FAD22B-89C5-4D97-B8A0-FC78BA1D537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DAF5B0-45B5-4040-994F-4F06BE1BB1D7}" type="presOf" srcId="{F2077D33-8F1D-4FE0-A9B0-8C50699234AA}" destId="{F1A011D2-902F-40BF-8429-8DBAD0E2991B}" srcOrd="0" destOrd="0" presId="urn:microsoft.com/office/officeart/2005/8/layout/default#1"/>
    <dgm:cxn modelId="{61847103-80DA-4A73-917B-B0647B2B948E}" srcId="{3A004BFF-004F-454F-BE51-394B82C01312}" destId="{A7A4273F-F8F2-4EBF-92C8-5AA07C983849}" srcOrd="2" destOrd="0" parTransId="{673C6907-86A4-469E-8CE6-3B4A47FBE1DC}" sibTransId="{934AA635-76E1-4652-B393-6749383DCABB}"/>
    <dgm:cxn modelId="{72AA0345-6BE2-4899-8315-B274168C14D8}" srcId="{3A004BFF-004F-454F-BE51-394B82C01312}" destId="{E2EE2219-964A-41FC-A3F1-8CD5E860B8B9}" srcOrd="1" destOrd="0" parTransId="{D43C6B6B-497A-4D92-A6BB-1A3ADEC67722}" sibTransId="{7BEA0B28-6E84-40BB-B751-7C055E90E0EC}"/>
    <dgm:cxn modelId="{E2EF855C-AACC-41B4-8622-F6BD8ADCCEB6}" type="presOf" srcId="{A3777E76-B017-4405-AB43-0D7AC10801EA}" destId="{165FE561-EF7F-4568-944C-46D3CE0CC6AC}" srcOrd="0" destOrd="0" presId="urn:microsoft.com/office/officeart/2005/8/layout/default#1"/>
    <dgm:cxn modelId="{61CEC93B-9489-4177-AC88-300782C63337}" srcId="{3A004BFF-004F-454F-BE51-394B82C01312}" destId="{83FAD22B-89C5-4D97-B8A0-FC78BA1D537A}" srcOrd="4" destOrd="0" parTransId="{0B9A22BE-6C57-4DB8-936A-755DB77084E2}" sibTransId="{5063869B-5D16-4E88-BBE8-D2E427C0F258}"/>
    <dgm:cxn modelId="{421525B8-B495-41C3-A4DB-0D71D604BDCF}" type="presOf" srcId="{A7A4273F-F8F2-4EBF-92C8-5AA07C983849}" destId="{33C7E8CA-5877-4E75-9AA7-BE486985BD15}" srcOrd="0" destOrd="0" presId="urn:microsoft.com/office/officeart/2005/8/layout/default#1"/>
    <dgm:cxn modelId="{06C1D7C7-C534-41D4-81B6-387F0ED6CF11}" srcId="{3A004BFF-004F-454F-BE51-394B82C01312}" destId="{F2077D33-8F1D-4FE0-A9B0-8C50699234AA}" srcOrd="0" destOrd="0" parTransId="{F1511108-35BE-435C-8C34-CCD10F46F641}" sibTransId="{4B4ED7C6-49C9-4BF2-932A-A6F5450EFEC6}"/>
    <dgm:cxn modelId="{1621BDB9-05C9-4FD2-9C13-9408FE3BDE45}" type="presOf" srcId="{E2EE2219-964A-41FC-A3F1-8CD5E860B8B9}" destId="{3753AC82-C2FC-4575-822E-9B380C3024D1}" srcOrd="0" destOrd="0" presId="urn:microsoft.com/office/officeart/2005/8/layout/default#1"/>
    <dgm:cxn modelId="{243116CD-0FF6-4D29-B310-489DF57D5E62}" srcId="{3A004BFF-004F-454F-BE51-394B82C01312}" destId="{A3777E76-B017-4405-AB43-0D7AC10801EA}" srcOrd="3" destOrd="0" parTransId="{80040FB6-DC45-4F09-BBCC-4EECCD8C9975}" sibTransId="{52979E5F-6AF3-42C9-BB52-16D57B298141}"/>
    <dgm:cxn modelId="{6A1C8D42-5274-4223-8F86-A70242FBDA9A}" type="presOf" srcId="{83FAD22B-89C5-4D97-B8A0-FC78BA1D537A}" destId="{647C4608-E4B9-43DA-AD55-4893821B937F}" srcOrd="0" destOrd="0" presId="urn:microsoft.com/office/officeart/2005/8/layout/default#1"/>
    <dgm:cxn modelId="{B0943C75-7CC0-412F-8B64-687BA73F2670}" type="presOf" srcId="{3A004BFF-004F-454F-BE51-394B82C01312}" destId="{36F6DAE6-A5FE-47A0-8A95-883E12265DBF}" srcOrd="0" destOrd="0" presId="urn:microsoft.com/office/officeart/2005/8/layout/default#1"/>
    <dgm:cxn modelId="{371D85A2-8E0B-496F-887F-D742E903D839}" type="presParOf" srcId="{36F6DAE6-A5FE-47A0-8A95-883E12265DBF}" destId="{F1A011D2-902F-40BF-8429-8DBAD0E2991B}" srcOrd="0" destOrd="0" presId="urn:microsoft.com/office/officeart/2005/8/layout/default#1"/>
    <dgm:cxn modelId="{E7CF43B3-6790-42F6-A1C8-FE69E93B46C7}" type="presParOf" srcId="{36F6DAE6-A5FE-47A0-8A95-883E12265DBF}" destId="{07D487D3-A034-4C75-975A-063D728ECC76}" srcOrd="1" destOrd="0" presId="urn:microsoft.com/office/officeart/2005/8/layout/default#1"/>
    <dgm:cxn modelId="{AA3B2685-FA4E-4787-8C6B-32B9EA5E1017}" type="presParOf" srcId="{36F6DAE6-A5FE-47A0-8A95-883E12265DBF}" destId="{3753AC82-C2FC-4575-822E-9B380C3024D1}" srcOrd="2" destOrd="0" presId="urn:microsoft.com/office/officeart/2005/8/layout/default#1"/>
    <dgm:cxn modelId="{4ED32CB4-752D-4B75-920E-27FBEB87F9ED}" type="presParOf" srcId="{36F6DAE6-A5FE-47A0-8A95-883E12265DBF}" destId="{7EF37354-B074-4439-8C63-3E8E9B48B0B8}" srcOrd="3" destOrd="0" presId="urn:microsoft.com/office/officeart/2005/8/layout/default#1"/>
    <dgm:cxn modelId="{43C4F0AB-5E1E-4DE4-9579-D59369D86AD2}" type="presParOf" srcId="{36F6DAE6-A5FE-47A0-8A95-883E12265DBF}" destId="{33C7E8CA-5877-4E75-9AA7-BE486985BD15}" srcOrd="4" destOrd="0" presId="urn:microsoft.com/office/officeart/2005/8/layout/default#1"/>
    <dgm:cxn modelId="{F854E792-5532-499D-803A-C5BDC435A2A4}" type="presParOf" srcId="{36F6DAE6-A5FE-47A0-8A95-883E12265DBF}" destId="{7540E587-37E5-4605-96EE-2AC06AAB7687}" srcOrd="5" destOrd="0" presId="urn:microsoft.com/office/officeart/2005/8/layout/default#1"/>
    <dgm:cxn modelId="{D8D0539C-F269-4E1F-8D8B-F631AEB5C56B}" type="presParOf" srcId="{36F6DAE6-A5FE-47A0-8A95-883E12265DBF}" destId="{165FE561-EF7F-4568-944C-46D3CE0CC6AC}" srcOrd="6" destOrd="0" presId="urn:microsoft.com/office/officeart/2005/8/layout/default#1"/>
    <dgm:cxn modelId="{D695956B-9981-46C5-9040-9812B4B8E76B}" type="presParOf" srcId="{36F6DAE6-A5FE-47A0-8A95-883E12265DBF}" destId="{E567ED04-40A0-4D1E-BF73-32D3A647F8BE}" srcOrd="7" destOrd="0" presId="urn:microsoft.com/office/officeart/2005/8/layout/default#1"/>
    <dgm:cxn modelId="{92444941-1607-471F-83DE-B9DE8ECB4EAB}" type="presParOf" srcId="{36F6DAE6-A5FE-47A0-8A95-883E12265DBF}" destId="{647C4608-E4B9-43DA-AD55-4893821B937F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011D2-902F-40BF-8429-8DBAD0E2991B}">
      <dsp:nvSpPr>
        <dsp:cNvPr id="0" name=""/>
        <dsp:cNvSpPr/>
      </dsp:nvSpPr>
      <dsp:spPr>
        <a:xfrm>
          <a:off x="0" y="814590"/>
          <a:ext cx="2790309" cy="16741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«Защита населения и территории от чрезвычайных ситуаций, обеспечение пожарной безопасности и безопасности на водных объектах Екатериновского сельского поселения на 2014-2016 годы» </a:t>
          </a:r>
        </a:p>
      </dsp:txBody>
      <dsp:txXfrm>
        <a:off x="0" y="814590"/>
        <a:ext cx="2790309" cy="1674186"/>
      </dsp:txXfrm>
    </dsp:sp>
    <dsp:sp modelId="{3753AC82-C2FC-4575-822E-9B380C3024D1}">
      <dsp:nvSpPr>
        <dsp:cNvPr id="0" name=""/>
        <dsp:cNvSpPr/>
      </dsp:nvSpPr>
      <dsp:spPr>
        <a:xfrm>
          <a:off x="3069341" y="814590"/>
          <a:ext cx="2790309" cy="1674186"/>
        </a:xfrm>
        <a:prstGeom prst="rect">
          <a:avLst/>
        </a:prstGeom>
        <a:solidFill>
          <a:schemeClr val="accent3">
            <a:hueOff val="3075001"/>
            <a:satOff val="0"/>
            <a:lumOff val="-308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«Благоустройство в Екатериновском сельском поселении на 2014-2016 годы»</a:t>
          </a:r>
        </a:p>
      </dsp:txBody>
      <dsp:txXfrm>
        <a:off x="3069341" y="814590"/>
        <a:ext cx="2790309" cy="1674186"/>
      </dsp:txXfrm>
    </dsp:sp>
    <dsp:sp modelId="{33C7E8CA-5877-4E75-9AA7-BE486985BD15}">
      <dsp:nvSpPr>
        <dsp:cNvPr id="0" name=""/>
        <dsp:cNvSpPr/>
      </dsp:nvSpPr>
      <dsp:spPr>
        <a:xfrm>
          <a:off x="6138681" y="814590"/>
          <a:ext cx="2790309" cy="1674186"/>
        </a:xfrm>
        <a:prstGeom prst="rect">
          <a:avLst/>
        </a:prstGeom>
        <a:solidFill>
          <a:schemeClr val="accent3">
            <a:hueOff val="6150002"/>
            <a:satOff val="0"/>
            <a:lumOff val="-6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Екатериновского сельского поселения «Развитие Физкультурно-оздоровительной работы и спортивных мероприятий в Екатериновском сельском поселении на 2015 - 2017 годы» </a:t>
          </a:r>
        </a:p>
      </dsp:txBody>
      <dsp:txXfrm>
        <a:off x="6138681" y="814590"/>
        <a:ext cx="2790309" cy="1674186"/>
      </dsp:txXfrm>
    </dsp:sp>
    <dsp:sp modelId="{165FE561-EF7F-4568-944C-46D3CE0CC6AC}">
      <dsp:nvSpPr>
        <dsp:cNvPr id="0" name=""/>
        <dsp:cNvSpPr/>
      </dsp:nvSpPr>
      <dsp:spPr>
        <a:xfrm>
          <a:off x="1534670" y="2767807"/>
          <a:ext cx="2790309" cy="1674186"/>
        </a:xfrm>
        <a:prstGeom prst="rect">
          <a:avLst/>
        </a:prstGeom>
        <a:solidFill>
          <a:schemeClr val="accent3">
            <a:hueOff val="9225004"/>
            <a:satOff val="0"/>
            <a:lumOff val="-926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Екатериновского сельского поселения «Развитие культуры в Екатериновском сельском поселении на 2015 - 2017 годы»</a:t>
          </a:r>
        </a:p>
      </dsp:txBody>
      <dsp:txXfrm>
        <a:off x="1534670" y="2767807"/>
        <a:ext cx="2790309" cy="1674186"/>
      </dsp:txXfrm>
    </dsp:sp>
    <dsp:sp modelId="{647C4608-E4B9-43DA-AD55-4893821B937F}">
      <dsp:nvSpPr>
        <dsp:cNvPr id="0" name=""/>
        <dsp:cNvSpPr/>
      </dsp:nvSpPr>
      <dsp:spPr>
        <a:xfrm>
          <a:off x="4604011" y="2767807"/>
          <a:ext cx="2790309" cy="1674186"/>
        </a:xfrm>
        <a:prstGeom prst="rect">
          <a:avLst/>
        </a:prstGeom>
        <a:solidFill>
          <a:schemeClr val="accent3">
            <a:hueOff val="12300005"/>
            <a:satOff val="0"/>
            <a:lumOff val="-1235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«Уличное освещение Екатериновского сельского поселения на 2014-2016 годы»</a:t>
          </a:r>
        </a:p>
      </dsp:txBody>
      <dsp:txXfrm>
        <a:off x="4604011" y="2767807"/>
        <a:ext cx="2790309" cy="1674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22.06.2017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58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7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476673"/>
            <a:ext cx="7772400" cy="165618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Открытый бюджет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560" y="3068960"/>
            <a:ext cx="8064896" cy="316835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	 Екатериновского сельского поселения Партизанского муниципального района от 21.12.2016 № 475</a:t>
            </a:r>
            <a:endParaRPr lang="ru-RU" sz="2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Екатериновского сельского поселения на 2016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годов»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92100"/>
            <a:ext cx="8856984" cy="1384300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Екатериновского сельского поселения за</a:t>
            </a:r>
            <a:b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2014-2018 годы (в рублях)</a:t>
            </a: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Диаграмма" r:id="rId3" imgW="8229600" imgH="4048125" progId="MSGraph.Chart.8">
                  <p:embed followColorScheme="full"/>
                </p:oleObj>
              </mc:Choice>
              <mc:Fallback>
                <p:oleObj name="Диаграмма" r:id="rId3" imgW="8229600" imgH="4048125" progId="MSGraph.Chart.8">
                  <p:embed followColorScheme="full"/>
                  <p:pic>
                    <p:nvPicPr>
                      <p:cNvPr id="0" name="Picture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70200"/>
                        <a:ext cx="4038600" cy="198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6127049"/>
              </p:ext>
            </p:extLst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Екатериновского сельского поселения в 2016 году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8 572 839,66 рублей</a:t>
            </a:r>
            <a:endParaRPr lang="ru-RU" sz="2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136237"/>
              </p:ext>
            </p:extLst>
          </p:nvPr>
        </p:nvGraphicFramePr>
        <p:xfrm>
          <a:off x="571472" y="1928802"/>
          <a:ext cx="8358246" cy="466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843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целевые программы Екатериновского сельского поселения</a:t>
            </a:r>
            <a:b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2016 год</a:t>
            </a:r>
            <a: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289269"/>
              </p:ext>
            </p:extLst>
          </p:nvPr>
        </p:nvGraphicFramePr>
        <p:xfrm>
          <a:off x="107504" y="1484784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принципы формирования бюджета на 2016 год и на плановый период 2017 и 2018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Екатериновского сельского поселения на 2016 год и плановый период 2017 и 2018 годов 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рублях)</a:t>
            </a:r>
            <a:r>
              <a:rPr lang="ru-RU" sz="40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82981679"/>
              </p:ext>
            </p:extLst>
          </p:nvPr>
        </p:nvGraphicFramePr>
        <p:xfrm>
          <a:off x="285720" y="1643050"/>
          <a:ext cx="8643998" cy="4796364"/>
        </p:xfrm>
        <a:graphic>
          <a:graphicData uri="http://schemas.openxmlformats.org/drawingml/2006/table">
            <a:tbl>
              <a:tblPr/>
              <a:tblGrid>
                <a:gridCol w="3221908"/>
                <a:gridCol w="1438334"/>
                <a:gridCol w="1352974"/>
                <a:gridCol w="1352974"/>
                <a:gridCol w="1277808"/>
              </a:tblGrid>
              <a:tr h="465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12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12 125 782,68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9 883 057,93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7 562 000,00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7 562 000,00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37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9 912 041,20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3 974 057,93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3 033 000,00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3 033 000,00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5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7 879 982,88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5 909 000,00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4 529 000,00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4 529 000,00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92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15 953 981,27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8 572 839,66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7 562 000,00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7 562 000,00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9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 том числе условно-утвержденные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189 050,00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378 100,00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37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-3 828 198,59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1 310 218,27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Екатериновского сельского поселения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2014 – 2018 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51288308"/>
              </p:ext>
            </p:extLst>
          </p:nvPr>
        </p:nvGraphicFramePr>
        <p:xfrm>
          <a:off x="755576" y="1628800"/>
          <a:ext cx="77285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926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Екатериновского сельского поселения в 2016 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30863195"/>
              </p:ext>
            </p:extLst>
          </p:nvPr>
        </p:nvGraphicFramePr>
        <p:xfrm>
          <a:off x="107504" y="1340768"/>
          <a:ext cx="8928992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Екатериновского сельского поселения (в рублях)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НДФЛ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4084092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Екатериновского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2014-2018 годы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79504781"/>
              </p:ext>
            </p:extLst>
          </p:nvPr>
        </p:nvGraphicFramePr>
        <p:xfrm>
          <a:off x="179512" y="1628800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в бюджет Екатериновского сельского поселения в 2014 – 2018 годах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81505013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доходов и расходов бюджета Екатериновского сельского поселения в 2014 – 2018 годах (в рублях)</a:t>
            </a:r>
            <a:endParaRPr lang="ru-RU" sz="24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91359825"/>
              </p:ext>
            </p:extLst>
          </p:nvPr>
        </p:nvGraphicFramePr>
        <p:xfrm>
          <a:off x="251520" y="1628800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2491</TotalTime>
  <Words>372</Words>
  <Application>Microsoft Office PowerPoint</Application>
  <PresentationFormat>Экран (4:3)</PresentationFormat>
  <Paragraphs>92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Wingdings</vt:lpstr>
      <vt:lpstr>Океан</vt:lpstr>
      <vt:lpstr>Диаграмма</vt:lpstr>
      <vt:lpstr>Открытый бюджет</vt:lpstr>
      <vt:lpstr>Основные принципы формирования бюджета на 2016 год и на плановый период 2017 и 2018 годов</vt:lpstr>
      <vt:lpstr>Основные параметры бюджета Екатериновского сельского поселения на 2016 год и плановый период 2017 и 2018 годов (в рублях) </vt:lpstr>
      <vt:lpstr>Динамика налоговых и неналоговых доходов  бюджета Екатериновского сельского поселения за 2014 – 2018 годы</vt:lpstr>
      <vt:lpstr>Структура налоговых и неналоговых доходов бюджета Екатериновского сельского поселения в 2016 году</vt:lpstr>
      <vt:lpstr>Динамика поступлений налога  на доходы физических лиц в бюджет  Екатериновского сельского поселения (в рублях)  НДФЛ</vt:lpstr>
      <vt:lpstr>Динамика поступлений неналоговых доходов бюджета Екатериновского сельского поселения  за 2014-2018 годы (в рублях)</vt:lpstr>
      <vt:lpstr>Динамика поступлений безвозмездных поступлений в бюджет Екатериновского сельского поселения в 2014 – 2018 годах (в рублях)</vt:lpstr>
      <vt:lpstr>Динамика доходов и расходов бюджета Екатериновского сельского поселения в 2014 – 2018 годах (в рублях)</vt:lpstr>
      <vt:lpstr>Динамика расходов бюджета Екатериновского сельского поселения за  2014-2018 годы (в рублях)  </vt:lpstr>
      <vt:lpstr>Расходы бюджета Екатериновского сельского поселения в 2016 году 8 572 839,66 рублей</vt:lpstr>
      <vt:lpstr>Муниципальные целевые программы Екатериновского сельского поселения на 2016 год                                                                                             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sofia</cp:lastModifiedBy>
  <cp:revision>262</cp:revision>
  <dcterms:created xsi:type="dcterms:W3CDTF">2013-09-17T11:29:55Z</dcterms:created>
  <dcterms:modified xsi:type="dcterms:W3CDTF">2017-06-22T05:56:06Z</dcterms:modified>
</cp:coreProperties>
</file>