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7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9672273.5199999996</c:v>
                </c:pt>
                <c:pt idx="1">
                  <c:v>9912041.1999999993</c:v>
                </c:pt>
                <c:pt idx="2">
                  <c:v>4245799.8</c:v>
                </c:pt>
                <c:pt idx="3">
                  <c:v>3018000</c:v>
                </c:pt>
                <c:pt idx="4">
                  <c:v>3033000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1">
                  <c:v>102.47891749033168</c:v>
                </c:pt>
                <c:pt idx="2">
                  <c:v>42.834767474533905</c:v>
                </c:pt>
                <c:pt idx="3">
                  <c:v>71.082013805738086</c:v>
                </c:pt>
                <c:pt idx="4">
                  <c:v>100.49701789264414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9156176"/>
        <c:axId val="279156568"/>
      </c:barChart>
      <c:catAx>
        <c:axId val="279156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9156568"/>
        <c:crosses val="autoZero"/>
        <c:auto val="1"/>
        <c:lblAlgn val="ctr"/>
        <c:lblOffset val="100"/>
        <c:noMultiLvlLbl val="0"/>
      </c:catAx>
      <c:valAx>
        <c:axId val="27915656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79156176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40833820705646101"/>
          <c:y val="3.1690495927802896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116650121312687E-3"/>
          <c:y val="0.16354858165982597"/>
          <c:w val="0.71906268927108452"/>
          <c:h val="0.48860718919041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Pt>
            <c:idx val="0"/>
            <c:bubble3D val="0"/>
            <c:explosion val="0"/>
          </c:dPt>
          <c:dPt>
            <c:idx val="2"/>
            <c:bubble3D val="0"/>
            <c:explosion val="45"/>
          </c:dPt>
          <c:dLbls>
            <c:dLbl>
              <c:idx val="0"/>
              <c:layout>
                <c:manualLayout>
                  <c:x val="-9.1263157140246062E-2"/>
                  <c:y val="-0.106113770683337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33,56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939884815665642E-2"/>
                  <c:y val="2.77674513879932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18,87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0,12%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22,93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0,25%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15,27%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8,29%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НДФЛ -680057,17 руб. (16,02%)</c:v>
                </c:pt>
                <c:pt idx="1">
                  <c:v>Налоги на совокупный доход - 265178,26 руб. (6,25%)</c:v>
                </c:pt>
                <c:pt idx="2">
                  <c:v>Налоги на имущество  - 2324528,10 руб. (54,75%)</c:v>
                </c:pt>
                <c:pt idx="3">
                  <c:v>Госпошлина - 55744,50 руб. (1,31%)</c:v>
                </c:pt>
                <c:pt idx="4">
                  <c:v>Доходы от использования имущества, находящегося в государственной и муниципальной собственности - 910837,77 руб. (21,45%)</c:v>
                </c:pt>
                <c:pt idx="5">
                  <c:v>Прочие не налоговые доходы - 9454,00руб. (0,22%)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0.16017174667538495</c:v>
                </c:pt>
                <c:pt idx="1">
                  <c:v>6.2456609470846934E-2</c:v>
                </c:pt>
                <c:pt idx="2">
                  <c:v>0.54748886181585865</c:v>
                </c:pt>
                <c:pt idx="3">
                  <c:v>1.3129328424764636E-2</c:v>
                </c:pt>
                <c:pt idx="4">
                  <c:v>0.21452678244508847</c:v>
                </c:pt>
                <c:pt idx="5">
                  <c:v>2.2266711680564875E-3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49529084581995"/>
          <c:y val="5.4085267318620123E-2"/>
          <c:w val="0.44350470915418005"/>
          <c:h val="0.65367691128830363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46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346E-3"/>
                  <c:y val="-0.21250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367E-3"/>
                  <c:y val="-0.21250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343E-2"/>
                  <c:y val="-0.22187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г. Прогноз</c:v>
                </c:pt>
                <c:pt idx="4">
                  <c:v>2017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3125950.3</c:v>
                </c:pt>
                <c:pt idx="1">
                  <c:v>3445507.73</c:v>
                </c:pt>
                <c:pt idx="2">
                  <c:v>680057.17</c:v>
                </c:pt>
                <c:pt idx="3">
                  <c:v>600000</c:v>
                </c:pt>
                <c:pt idx="4">
                  <c:v>716000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г. Прогноз</c:v>
                </c:pt>
                <c:pt idx="4">
                  <c:v>2017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79157744"/>
        <c:axId val="275723448"/>
        <c:axId val="0"/>
      </c:bar3DChart>
      <c:catAx>
        <c:axId val="279157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5723448"/>
        <c:crosses val="autoZero"/>
        <c:auto val="1"/>
        <c:lblAlgn val="ctr"/>
        <c:lblOffset val="100"/>
        <c:noMultiLvlLbl val="0"/>
      </c:catAx>
      <c:valAx>
        <c:axId val="27572344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9157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718"/>
          <c:y val="1.6704162500462923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285406.07</c:v>
                </c:pt>
                <c:pt idx="1">
                  <c:v>74661.460000000006</c:v>
                </c:pt>
                <c:pt idx="2">
                  <c:v>9454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740053.12</c:v>
                </c:pt>
                <c:pt idx="1">
                  <c:v>1878292.27</c:v>
                </c:pt>
                <c:pt idx="2">
                  <c:v>910837.77</c:v>
                </c:pt>
                <c:pt idx="3">
                  <c:v>377000</c:v>
                </c:pt>
                <c:pt idx="4">
                  <c:v>216000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6940800"/>
        <c:axId val="276941192"/>
        <c:axId val="0"/>
      </c:bar3DChart>
      <c:catAx>
        <c:axId val="276940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6941192"/>
        <c:crosses val="autoZero"/>
        <c:auto val="1"/>
        <c:lblAlgn val="ctr"/>
        <c:lblOffset val="100"/>
        <c:noMultiLvlLbl val="0"/>
      </c:catAx>
      <c:valAx>
        <c:axId val="276941192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2769408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 Прогноз</c:v>
                </c:pt>
                <c:pt idx="4">
                  <c:v>2017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49044123.469999999</c:v>
                </c:pt>
                <c:pt idx="1">
                  <c:v>15923382.449999999</c:v>
                </c:pt>
                <c:pt idx="2">
                  <c:v>7879982.8799999999</c:v>
                </c:pt>
                <c:pt idx="3">
                  <c:v>4529000</c:v>
                </c:pt>
                <c:pt idx="4">
                  <c:v>4369000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8048840"/>
        <c:axId val="276695016"/>
      </c:barChart>
      <c:catAx>
        <c:axId val="158048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276695016"/>
        <c:crosses val="autoZero"/>
        <c:auto val="1"/>
        <c:lblAlgn val="ctr"/>
        <c:lblOffset val="100"/>
        <c:noMultiLvlLbl val="0"/>
      </c:catAx>
      <c:valAx>
        <c:axId val="27669501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58048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69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21495775033275"/>
          <c:y val="4.9578001968503961E-2"/>
          <c:w val="0.66546841443696358"/>
          <c:h val="0.772401328740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7456995136444976E-3"/>
                  <c:y val="-1.1992318313838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45584742191179E-3"/>
                  <c:y val="-1.349671465075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91169484382361E-2"/>
                  <c:y val="1.6206532607488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 Прогноз</c:v>
                </c:pt>
                <c:pt idx="4">
                  <c:v>2017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58716396.990000002</c:v>
                </c:pt>
                <c:pt idx="1">
                  <c:v>25835423.649999999</c:v>
                </c:pt>
                <c:pt idx="2">
                  <c:v>12125782.68</c:v>
                </c:pt>
                <c:pt idx="3" formatCode="0.00">
                  <c:v>7547000</c:v>
                </c:pt>
                <c:pt idx="4" formatCode="0.00">
                  <c:v>8281000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879872851593181E-3"/>
                  <c:y val="-1.6114082562254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45584742191179E-3"/>
                  <c:y val="-2.2070563588172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745584742191179E-3"/>
                  <c:y val="-6.855389083752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 Прогноз</c:v>
                </c:pt>
                <c:pt idx="4">
                  <c:v>2017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33869978.450000003</c:v>
                </c:pt>
                <c:pt idx="1">
                  <c:v>50249983.049999997</c:v>
                </c:pt>
                <c:pt idx="2">
                  <c:v>15953981.27</c:v>
                </c:pt>
                <c:pt idx="3" formatCode="0.00">
                  <c:v>7547000</c:v>
                </c:pt>
                <c:pt idx="4" formatCode="0.00">
                  <c:v>8281000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7579336"/>
        <c:axId val="277579728"/>
      </c:barChart>
      <c:catAx>
        <c:axId val="277579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7579728"/>
        <c:crosses val="autoZero"/>
        <c:auto val="1"/>
        <c:lblAlgn val="ctr"/>
        <c:lblOffset val="100"/>
        <c:noMultiLvlLbl val="0"/>
      </c:catAx>
      <c:valAx>
        <c:axId val="27757972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7579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8E-2"/>
                  <c:y val="-6.8883926822580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0529542585803E-3"/>
                  <c:y val="1.57144536037473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714071046462706E-2"/>
                  <c:y val="4.9903463559592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39574442507677E-3"/>
                  <c:y val="-3.032083676107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524012742681977E-2"/>
                  <c:y val="-7.0679224798392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 Прогноз</c:v>
                </c:pt>
                <c:pt idx="4">
                  <c:v>2017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 formatCode="0.00">
                  <c:v>33869978.450000003</c:v>
                </c:pt>
                <c:pt idx="1">
                  <c:v>50249938.049999997</c:v>
                </c:pt>
                <c:pt idx="2">
                  <c:v>15953981.27</c:v>
                </c:pt>
                <c:pt idx="3" formatCode="0.00">
                  <c:v>7547000</c:v>
                </c:pt>
                <c:pt idx="4" formatCode="0.00">
                  <c:v>8281000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580904"/>
        <c:axId val="280105672"/>
        <c:axId val="0"/>
      </c:bar3DChart>
      <c:catAx>
        <c:axId val="277580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105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1056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7580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1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- 6900925,00 (11,35%)</c:v>
                </c:pt>
                <c:pt idx="1">
                  <c:v>Национальная оборона -296340,00 (0,49%)</c:v>
                </c:pt>
                <c:pt idx="2">
                  <c:v>Культура - 3687884,00 (6,06%)</c:v>
                </c:pt>
                <c:pt idx="3">
                  <c:v>Физкультура и спорт - 6900,00 (0,01%)</c:v>
                </c:pt>
                <c:pt idx="4">
                  <c:v>Национальная безопасность и правоохранительная деятельность - 204600,00 (0,34%)</c:v>
                </c:pt>
                <c:pt idx="5">
                  <c:v>Национальная экономика - 11055271,00 (18,17%)</c:v>
                </c:pt>
                <c:pt idx="6">
                  <c:v>Жилищно-коммунальное хозяйство -38675141 (63,58%)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6900925</c:v>
                </c:pt>
                <c:pt idx="1">
                  <c:v>296340</c:v>
                </c:pt>
                <c:pt idx="2">
                  <c:v>3687884</c:v>
                </c:pt>
                <c:pt idx="3">
                  <c:v>6900</c:v>
                </c:pt>
                <c:pt idx="4">
                  <c:v>204600</c:v>
                </c:pt>
                <c:pt idx="5">
                  <c:v>11055271</c:v>
                </c:pt>
                <c:pt idx="6">
                  <c:v>38675141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21507837888522"/>
          <c:y val="7.4538738213278999E-2"/>
          <c:w val="0.33789170598711743"/>
          <c:h val="0.86587805635582793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"Защита населения и территории от чрезвычайных ситуаций, обеспечение пожарной безопасности и безопасности на водных объектах Екатериновского сельского поселения на 2013-2016 годы"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 программа «Развитие транспортной системы в Екатериновском сельском поселении на 2014 – 2016 годы»</a:t>
          </a:r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адресная программа «Переселение граждан из аварийного жилищного фонда в Екатериновском сельском поселении на 2013-2015 годы»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"Обеспечение качественными </a:t>
          </a:r>
          <a:r>
            <a:rPr lang="ru-RU" sz="1200" baseline="0" dirty="0" err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– коммунальными услугами населения на 2014-2016 годы"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Программа капитального ремонта объектов жилищно – коммунального назначения на 2013 – 2015 годы </a:t>
          </a: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A7800547-A778-4156-9A04-7466D2CC49C4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2014-2016 годы"</a:t>
          </a:r>
          <a:endParaRPr lang="ru-RU" sz="1200" baseline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6EBD90-A47D-4920-8A41-A25535DFABB2}" type="parTrans" cxnId="{C98C2DC9-EBC8-4E42-AD9D-0A51D8372051}">
      <dgm:prSet/>
      <dgm:spPr/>
      <dgm:t>
        <a:bodyPr/>
        <a:lstStyle/>
        <a:p>
          <a:endParaRPr lang="ru-RU"/>
        </a:p>
      </dgm:t>
    </dgm:pt>
    <dgm:pt modelId="{5B55AA4D-AFBD-4DB9-B09D-64B8F062C80C}" type="sibTrans" cxnId="{C98C2DC9-EBC8-4E42-AD9D-0A51D8372051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72452-D170-490B-86B5-CD12395EBC55}" type="pres">
      <dgm:prSet presAssocID="{CCDAFD0F-3855-498B-8F30-3C5F5CC7BD6F}" presName="node" presStyleLbl="node1" presStyleIdx="0" presStyleCnt="6" custScaleX="114532" custScaleY="102129" custLinFactNeighborX="3848" custLinFactNeighborY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3634-410B-4BBA-ABE7-B9A9D9E4DCB9}" type="pres">
      <dgm:prSet presAssocID="{0AE358CD-881E-428F-8C14-17D562ABA764}" presName="sibTrans" presStyleCnt="0"/>
      <dgm:spPr/>
    </dgm:pt>
    <dgm:pt modelId="{385F0B43-28B4-4F90-8E78-E1563E299B97}" type="pres">
      <dgm:prSet presAssocID="{7F8C6BEF-5F27-4FB4-8DEC-2FA672493351}" presName="node" presStyleLbl="node1" presStyleIdx="1" presStyleCnt="6" custScaleX="104239" custScaleY="105085" custLinFactNeighborX="2875" custLinFactNeighborY="-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AE402-0436-427E-9DB6-69548A0B8710}" type="pres">
      <dgm:prSet presAssocID="{45AE15F2-656D-4F0C-AD70-1AE8B89752FB}" presName="sibTrans" presStyleCnt="0"/>
      <dgm:spPr/>
    </dgm:pt>
    <dgm:pt modelId="{EB93ACD4-FE45-4788-88BF-E6E431ADB733}" type="pres">
      <dgm:prSet presAssocID="{76986C41-F273-4692-813F-3360B3ECCC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B2958-9896-48AA-AF6A-7AB37FE9CB02}" type="pres">
      <dgm:prSet presAssocID="{3ADDE335-3A34-4FEB-98A4-F2A1FBD59C43}" presName="sibTrans" presStyleCnt="0"/>
      <dgm:spPr/>
    </dgm:pt>
    <dgm:pt modelId="{146828A8-A4E6-4250-ACC8-19F88DFAFE50}" type="pres">
      <dgm:prSet presAssocID="{C79B6B4F-7F0F-4AAF-8E14-145B1B6DFE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B21B6-E73D-4AF1-9DAA-E9C9930F9664}" type="pres">
      <dgm:prSet presAssocID="{668A6412-B396-4A53-B2B3-26A437AB9B2A}" presName="sibTrans" presStyleCnt="0"/>
      <dgm:spPr/>
    </dgm:pt>
    <dgm:pt modelId="{91197E02-E82E-4998-B682-BACFBF4BF4DE}" type="pres">
      <dgm:prSet presAssocID="{70BEC784-CECD-487F-880F-F697E34105C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1980-746A-471E-9F78-56C31EE41845}" type="pres">
      <dgm:prSet presAssocID="{E316DE1C-D2B3-44DC-999C-D9C6F35E837D}" presName="sibTrans" presStyleCnt="0"/>
      <dgm:spPr/>
    </dgm:pt>
    <dgm:pt modelId="{6FEF74A3-D61E-4474-872D-3095F126240D}" type="pres">
      <dgm:prSet presAssocID="{A7800547-A778-4156-9A04-7466D2CC49C4}" presName="node" presStyleLbl="node1" presStyleIdx="5" presStyleCnt="6" custAng="0" custScaleY="92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6271B-FF71-4DB3-91E1-C779D7EF54B1}" type="presOf" srcId="{76986C41-F273-4692-813F-3360B3ECCC12}" destId="{EB93ACD4-FE45-4788-88BF-E6E431ADB733}" srcOrd="0" destOrd="0" presId="urn:microsoft.com/office/officeart/2005/8/layout/default#1"/>
    <dgm:cxn modelId="{C92F0FA5-D5CB-4B15-9A3A-825DA334B5CD}" type="presOf" srcId="{70BEC784-CECD-487F-880F-F697E34105C5}" destId="{91197E02-E82E-4998-B682-BACFBF4BF4DE}" srcOrd="0" destOrd="0" presId="urn:microsoft.com/office/officeart/2005/8/layout/default#1"/>
    <dgm:cxn modelId="{94FBD924-B615-47A6-98B6-386F6EF71AB5}" type="presOf" srcId="{CCDAFD0F-3855-498B-8F30-3C5F5CC7BD6F}" destId="{3AA72452-D170-490B-86B5-CD12395EBC55}" srcOrd="0" destOrd="0" presId="urn:microsoft.com/office/officeart/2005/8/layout/default#1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399AEC8F-3CE3-4DAF-B29C-E21155D524DB}" type="presOf" srcId="{A7800547-A778-4156-9A04-7466D2CC49C4}" destId="{6FEF74A3-D61E-4474-872D-3095F126240D}" srcOrd="0" destOrd="0" presId="urn:microsoft.com/office/officeart/2005/8/layout/default#1"/>
    <dgm:cxn modelId="{683F4D88-802B-43D2-9BF8-8C5FB1E22D95}" srcId="{3A004BFF-004F-454F-BE51-394B82C01312}" destId="{70BEC784-CECD-487F-880F-F697E34105C5}" srcOrd="4" destOrd="0" parTransId="{F5869034-93EE-4445-8D4F-36CF89CA5E0C}" sibTransId="{E316DE1C-D2B3-44DC-999C-D9C6F35E837D}"/>
    <dgm:cxn modelId="{C98C2DC9-EBC8-4E42-AD9D-0A51D8372051}" srcId="{3A004BFF-004F-454F-BE51-394B82C01312}" destId="{A7800547-A778-4156-9A04-7466D2CC49C4}" srcOrd="5" destOrd="0" parTransId="{AC6EBD90-A47D-4920-8A41-A25535DFABB2}" sibTransId="{5B55AA4D-AFBD-4DB9-B09D-64B8F062C80C}"/>
    <dgm:cxn modelId="{B0943C75-7CC0-412F-8B64-687BA73F2670}" type="presOf" srcId="{3A004BFF-004F-454F-BE51-394B82C01312}" destId="{36F6DAE6-A5FE-47A0-8A95-883E12265DBF}" srcOrd="0" destOrd="0" presId="urn:microsoft.com/office/officeart/2005/8/layout/default#1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B8FF2409-13DD-4CEE-8B5E-BBA44318F647}" type="presOf" srcId="{7F8C6BEF-5F27-4FB4-8DEC-2FA672493351}" destId="{385F0B43-28B4-4F90-8E78-E1563E299B97}" srcOrd="0" destOrd="0" presId="urn:microsoft.com/office/officeart/2005/8/layout/default#1"/>
    <dgm:cxn modelId="{6B80AAEB-8239-4288-AEDF-EAD74B95B85C}" type="presOf" srcId="{C79B6B4F-7F0F-4AAF-8E14-145B1B6DFE15}" destId="{146828A8-A4E6-4250-ACC8-19F88DFAFE50}" srcOrd="0" destOrd="0" presId="urn:microsoft.com/office/officeart/2005/8/layout/default#1"/>
    <dgm:cxn modelId="{64E11188-C384-4261-A6AD-E81F755A84C6}" type="presParOf" srcId="{36F6DAE6-A5FE-47A0-8A95-883E12265DBF}" destId="{3AA72452-D170-490B-86B5-CD12395EBC55}" srcOrd="0" destOrd="0" presId="urn:microsoft.com/office/officeart/2005/8/layout/default#1"/>
    <dgm:cxn modelId="{ED593499-DC5B-4F18-BD76-BCFCF3A69689}" type="presParOf" srcId="{36F6DAE6-A5FE-47A0-8A95-883E12265DBF}" destId="{09CD3634-410B-4BBA-ABE7-B9A9D9E4DCB9}" srcOrd="1" destOrd="0" presId="urn:microsoft.com/office/officeart/2005/8/layout/default#1"/>
    <dgm:cxn modelId="{7BDDBDF9-6A6D-4470-8DDA-4DAA97A51B6C}" type="presParOf" srcId="{36F6DAE6-A5FE-47A0-8A95-883E12265DBF}" destId="{385F0B43-28B4-4F90-8E78-E1563E299B97}" srcOrd="2" destOrd="0" presId="urn:microsoft.com/office/officeart/2005/8/layout/default#1"/>
    <dgm:cxn modelId="{2479731F-B9FC-468E-9D3C-AD6671C2919F}" type="presParOf" srcId="{36F6DAE6-A5FE-47A0-8A95-883E12265DBF}" destId="{1B5AE402-0436-427E-9DB6-69548A0B8710}" srcOrd="3" destOrd="0" presId="urn:microsoft.com/office/officeart/2005/8/layout/default#1"/>
    <dgm:cxn modelId="{F4BEF5F9-1C5B-4952-A522-FA773E1A871B}" type="presParOf" srcId="{36F6DAE6-A5FE-47A0-8A95-883E12265DBF}" destId="{EB93ACD4-FE45-4788-88BF-E6E431ADB733}" srcOrd="4" destOrd="0" presId="urn:microsoft.com/office/officeart/2005/8/layout/default#1"/>
    <dgm:cxn modelId="{32F7C5DC-ACB7-46FC-B0D2-04EB9B44C49D}" type="presParOf" srcId="{36F6DAE6-A5FE-47A0-8A95-883E12265DBF}" destId="{188B2958-9896-48AA-AF6A-7AB37FE9CB02}" srcOrd="5" destOrd="0" presId="urn:microsoft.com/office/officeart/2005/8/layout/default#1"/>
    <dgm:cxn modelId="{77C240FA-069D-4F83-AF8C-E78FB753FBEA}" type="presParOf" srcId="{36F6DAE6-A5FE-47A0-8A95-883E12265DBF}" destId="{146828A8-A4E6-4250-ACC8-19F88DFAFE50}" srcOrd="6" destOrd="0" presId="urn:microsoft.com/office/officeart/2005/8/layout/default#1"/>
    <dgm:cxn modelId="{53E1B801-D742-4C9B-B990-90086FC23EA9}" type="presParOf" srcId="{36F6DAE6-A5FE-47A0-8A95-883E12265DBF}" destId="{80CB21B6-E73D-4AF1-9DAA-E9C9930F9664}" srcOrd="7" destOrd="0" presId="urn:microsoft.com/office/officeart/2005/8/layout/default#1"/>
    <dgm:cxn modelId="{74CE9C86-EFDE-4C40-A0DF-1101F4FCCF37}" type="presParOf" srcId="{36F6DAE6-A5FE-47A0-8A95-883E12265DBF}" destId="{91197E02-E82E-4998-B682-BACFBF4BF4DE}" srcOrd="8" destOrd="0" presId="urn:microsoft.com/office/officeart/2005/8/layout/default#1"/>
    <dgm:cxn modelId="{06819675-330B-425F-A2D9-B45318C9ACA3}" type="presParOf" srcId="{36F6DAE6-A5FE-47A0-8A95-883E12265DBF}" destId="{F53F1980-746A-471E-9F78-56C31EE41845}" srcOrd="9" destOrd="0" presId="urn:microsoft.com/office/officeart/2005/8/layout/default#1"/>
    <dgm:cxn modelId="{6B4C9F83-B8F7-4C59-B293-ACDD424428A1}" type="presParOf" srcId="{36F6DAE6-A5FE-47A0-8A95-883E12265DBF}" destId="{6FEF74A3-D61E-4474-872D-3095F126240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	 Екатериновского сельского поселения Партизанского муниципального района от 10.12.2014 № 405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сельского поселения на 2015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2013-2017 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9172590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15953891,27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284808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2014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726187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2015 год и на плановый период 2016 и 2017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2015 год и плановый период 2016 и 2017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29586604"/>
              </p:ext>
            </p:extLst>
          </p:nvPr>
        </p:nvGraphicFramePr>
        <p:xfrm>
          <a:off x="285720" y="1643050"/>
          <a:ext cx="8643998" cy="4767709"/>
        </p:xfrm>
        <a:graphic>
          <a:graphicData uri="http://schemas.openxmlformats.org/drawingml/2006/table">
            <a:tbl>
              <a:tblPr/>
              <a:tblGrid>
                <a:gridCol w="3221908"/>
                <a:gridCol w="1438334"/>
                <a:gridCol w="1352974"/>
                <a:gridCol w="1352974"/>
                <a:gridCol w="1277808"/>
              </a:tblGrid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12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25835423,65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12125782,68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7547000,00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7562000,00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9912041,20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4245799,80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3018000,00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3033000,00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15923382,45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7879982,88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4529000,00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4529000,00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9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50249938,05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15953981,27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7547000,00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7562000,00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9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188675,00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189050,00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-24414514,40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-3828198,59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24137271"/>
              </p:ext>
            </p:extLst>
          </p:nvPr>
        </p:nvGraphicFramePr>
        <p:xfrm>
          <a:off x="755576" y="1628800"/>
          <a:ext cx="7728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89041265"/>
              </p:ext>
            </p:extLst>
          </p:nvPr>
        </p:nvGraphicFramePr>
        <p:xfrm>
          <a:off x="107504" y="1268760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13702438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2013-2017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06174482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6160598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в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1665478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2340</TotalTime>
  <Words>334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Основные принципы формирования бюджета на 2015 год и на плановый период 2016 и 2017 годов</vt:lpstr>
      <vt:lpstr>Основные параметры бюджета Екатериновского сельского поселения на 2015 год и плановый период 2016 и 2017 годов (в рублях) </vt:lpstr>
      <vt:lpstr>Динамика налоговых и неналоговых доходов  бюджета Екатериновского сельского поселения за 2013 – 2017 годы</vt:lpstr>
      <vt:lpstr>Структура налоговых и неналоговых доходов бюджета Екатериновского сельского поселения в 2015 году</vt:lpstr>
      <vt:lpstr>Динамика поступлений налога  на доходы физических лиц в бюджет  Екатериновского сельского поселения (в рублях)  НДФЛ</vt:lpstr>
      <vt:lpstr>Динамика поступлений неналоговых доходов бюджета Екатериновского сельского поселения  за 2013-2017 годы (в рублях)</vt:lpstr>
      <vt:lpstr>Динамика поступлений безвозмездных поступлений в бюджет Екатериновского сельского поселения в 2013 – 2017 годах (в рублях)</vt:lpstr>
      <vt:lpstr>Динамика доходов и расходов бюджета Екатериновского сельского поселения в 2013 – 2017 годах (в рублях)</vt:lpstr>
      <vt:lpstr>Динамика расходов бюджета Екатериновского сельского поселения за  2013-2017 годы (в рублях)  </vt:lpstr>
      <vt:lpstr>Расходы бюджета Екатериновского сельского поселения в 2015 году 15953891,27 рублей</vt:lpstr>
      <vt:lpstr>Муниципальные целевые программы Екатериновского сельского поселения на 2014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GlavBux</cp:lastModifiedBy>
  <cp:revision>243</cp:revision>
  <dcterms:created xsi:type="dcterms:W3CDTF">2013-09-17T11:29:55Z</dcterms:created>
  <dcterms:modified xsi:type="dcterms:W3CDTF">2016-03-28T02:31:17Z</dcterms:modified>
</cp:coreProperties>
</file>