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2.xml" ContentType="application/vnd.openxmlformats-officedocument.presentationml.notesSlide+xml"/>
  <Override PartName="/ppt/charts/chart10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</p:sldMasterIdLst>
  <p:notesMasterIdLst>
    <p:notesMasterId r:id="rId33"/>
  </p:notesMasterIdLst>
  <p:sldIdLst>
    <p:sldId id="256" r:id="rId2"/>
    <p:sldId id="287" r:id="rId3"/>
    <p:sldId id="357" r:id="rId4"/>
    <p:sldId id="356" r:id="rId5"/>
    <p:sldId id="355" r:id="rId6"/>
    <p:sldId id="344" r:id="rId7"/>
    <p:sldId id="346" r:id="rId8"/>
    <p:sldId id="349" r:id="rId9"/>
    <p:sldId id="289" r:id="rId10"/>
    <p:sldId id="350" r:id="rId11"/>
    <p:sldId id="351" r:id="rId12"/>
    <p:sldId id="352" r:id="rId13"/>
    <p:sldId id="335" r:id="rId14"/>
    <p:sldId id="291" r:id="rId15"/>
    <p:sldId id="258" r:id="rId16"/>
    <p:sldId id="353" r:id="rId17"/>
    <p:sldId id="336" r:id="rId18"/>
    <p:sldId id="337" r:id="rId19"/>
    <p:sldId id="338" r:id="rId20"/>
    <p:sldId id="339" r:id="rId21"/>
    <p:sldId id="340" r:id="rId22"/>
    <p:sldId id="341" r:id="rId23"/>
    <p:sldId id="342" r:id="rId24"/>
    <p:sldId id="313" r:id="rId25"/>
    <p:sldId id="273" r:id="rId26"/>
    <p:sldId id="315" r:id="rId27"/>
    <p:sldId id="266" r:id="rId28"/>
    <p:sldId id="358" r:id="rId29"/>
    <p:sldId id="359" r:id="rId30"/>
    <p:sldId id="360" r:id="rId31"/>
    <p:sldId id="361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543" autoAdjust="0"/>
  </p:normalViewPr>
  <p:slideViewPr>
    <p:cSldViewPr>
      <p:cViewPr varScale="1">
        <p:scale>
          <a:sx n="110" d="100"/>
          <a:sy n="110" d="100"/>
        </p:scale>
        <p:origin x="2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82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2021 год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40231962553002681"/>
          <c:y val="0.11253223647391725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494549495708413"/>
          <c:y val="0.24525055586647301"/>
          <c:w val="0.75215508509846862"/>
          <c:h val="0.637612103202768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2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5"/>
          <c:y val="5.1764705882352942E-2"/>
          <c:w val="0.86250000000000004"/>
          <c:h val="0.7717647058823475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0000FF"/>
            </a:solidFill>
            <a:ln w="13692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4.1219120033660168E-3"/>
                  <c:y val="-3.25132229410746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336629199976281E-3"/>
                  <c:y val="-4.24868313761045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4003576365931255E-3"/>
                  <c:y val="-2.3438909469064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728496724171629E-4"/>
                  <c:y val="-2.5775483069006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3096411612659852E-4"/>
                  <c:y val="-1.8439714350894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3190929855140788E-3"/>
                  <c:y val="-2.0870898600362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3.6926579311175652E-3"/>
                  <c:y val="-5.5608294792826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7385">
                <a:noFill/>
              </a:ln>
            </c:spPr>
            <c:txPr>
              <a:bodyPr/>
              <a:lstStyle/>
              <a:p>
                <a:pPr>
                  <a:defRPr sz="1294" b="1" i="0" u="none" strike="noStrike" baseline="0">
                    <a:solidFill>
                      <a:srgbClr val="000066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2020 г. </c:v>
                </c:pt>
                <c:pt idx="1">
                  <c:v>2021 г.</c:v>
                </c:pt>
                <c:pt idx="2">
                  <c:v>2022 г. план</c:v>
                </c:pt>
                <c:pt idx="3">
                  <c:v>2023 г. прогноз</c:v>
                </c:pt>
                <c:pt idx="4">
                  <c:v>2024 г. прогноз</c:v>
                </c:pt>
              </c:strCache>
            </c:strRef>
          </c:cat>
          <c:val>
            <c:numRef>
              <c:f>Sheet1!$B$2:$F$2</c:f>
              <c:numCache>
                <c:formatCode>#\ ##0.0</c:formatCode>
                <c:ptCount val="5"/>
                <c:pt idx="0">
                  <c:v>15683.5</c:v>
                </c:pt>
                <c:pt idx="1">
                  <c:v>17153.2</c:v>
                </c:pt>
                <c:pt idx="2">
                  <c:v>14858.3</c:v>
                </c:pt>
                <c:pt idx="3">
                  <c:v>14524.2</c:v>
                </c:pt>
                <c:pt idx="4">
                  <c:v>14089.9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416297632"/>
        <c:axId val="416310144"/>
        <c:axId val="0"/>
      </c:bar3DChart>
      <c:catAx>
        <c:axId val="416297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42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09" b="1" i="0" u="none" strike="noStrike" baseline="0">
                <a:solidFill>
                  <a:srgbClr val="000066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4163101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6310144"/>
        <c:scaling>
          <c:orientation val="minMax"/>
        </c:scaling>
        <c:delete val="0"/>
        <c:axPos val="l"/>
        <c:majorGridlines>
          <c:spPr>
            <a:ln w="3423">
              <a:solidFill>
                <a:schemeClr val="tx1"/>
              </a:solidFill>
              <a:prstDash val="solid"/>
            </a:ln>
          </c:spPr>
        </c:majorGridlines>
        <c:numFmt formatCode="#\ ##0.0" sourceLinked="1"/>
        <c:majorTickMark val="out"/>
        <c:minorTickMark val="none"/>
        <c:tickLblPos val="nextTo"/>
        <c:spPr>
          <a:ln w="342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941" b="1" i="0" u="none" strike="noStrike" baseline="0">
                <a:solidFill>
                  <a:srgbClr val="000066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416297632"/>
        <c:crosses val="autoZero"/>
        <c:crossBetween val="between"/>
      </c:valAx>
      <c:spPr>
        <a:noFill/>
        <a:ln w="2738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8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8075905865547397E-2"/>
          <c:y val="3.3809681089880285E-2"/>
          <c:w val="0.96384818826890561"/>
          <c:h val="0.7876674355256401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т.руб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6370,0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6967,9,0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5500,00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5000,0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5500,0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г. Факт</c:v>
                </c:pt>
                <c:pt idx="1">
                  <c:v>2021г. Факт</c:v>
                </c:pt>
                <c:pt idx="2">
                  <c:v>2022 г. Прогноз</c:v>
                </c:pt>
                <c:pt idx="3">
                  <c:v>2023 г. Прогноз</c:v>
                </c:pt>
                <c:pt idx="4">
                  <c:v>2024 г. Прогноз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>
                  <c:v>6370</c:v>
                </c:pt>
                <c:pt idx="1">
                  <c:v>6967.9</c:v>
                </c:pt>
                <c:pt idx="2">
                  <c:v>5500</c:v>
                </c:pt>
                <c:pt idx="3">
                  <c:v>5000</c:v>
                </c:pt>
                <c:pt idx="4">
                  <c:v>5500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 к предыдущему году %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6432641695952265E-3"/>
                  <c:y val="-2.8809526834145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6432641695952252E-3"/>
                  <c:y val="-7.77857224521945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112,9%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9297925087856747E-3"/>
                  <c:y val="-2.880952683414602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103,1%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6432641695952265E-3"/>
                  <c:y val="-3.169047951756084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100,1%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6.5730566783808834E-3"/>
                  <c:y val="-3.169047951756084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103,4%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г. Факт</c:v>
                </c:pt>
                <c:pt idx="1">
                  <c:v>2021г. Факт</c:v>
                </c:pt>
                <c:pt idx="2">
                  <c:v>2022 г. Прогноз</c:v>
                </c:pt>
                <c:pt idx="3">
                  <c:v>2023 г. Прогноз</c:v>
                </c:pt>
                <c:pt idx="4">
                  <c:v>2024 г. Прогноз</c:v>
                </c:pt>
              </c:strCache>
            </c:strRef>
          </c:cat>
          <c:val>
            <c:numRef>
              <c:f>Лист1!$C$2:$C$6</c:f>
              <c:numCache>
                <c:formatCode>0.0%</c:formatCode>
                <c:ptCount val="5"/>
                <c:pt idx="1">
                  <c:v>1.093861852433281</c:v>
                </c:pt>
                <c:pt idx="2">
                  <c:v>0.78933394566512149</c:v>
                </c:pt>
                <c:pt idx="3">
                  <c:v>0.90909090909090906</c:v>
                </c:pt>
                <c:pt idx="4">
                  <c:v>1.1000000000000001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416304160"/>
        <c:axId val="416307424"/>
      </c:barChart>
      <c:catAx>
        <c:axId val="4163041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416307424"/>
        <c:crosses val="autoZero"/>
        <c:auto val="1"/>
        <c:lblAlgn val="ctr"/>
        <c:lblOffset val="100"/>
        <c:noMultiLvlLbl val="0"/>
      </c:catAx>
      <c:valAx>
        <c:axId val="416307424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4163041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58375069265631707"/>
          <c:y val="0"/>
          <c:w val="0.4100940412912174"/>
          <c:h val="9.3137763285682268E-2"/>
        </c:manualLayout>
      </c:layout>
      <c:overlay val="1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Налог на доходы физ лиц (900,0)</c:v>
                </c:pt>
                <c:pt idx="1">
                  <c:v>Налог на имущество физ лиц (900,0)</c:v>
                </c:pt>
                <c:pt idx="2">
                  <c:v>Земельный налог (3000)</c:v>
                </c:pt>
                <c:pt idx="3">
                  <c:v>Прочие неналоговые (90)</c:v>
                </c:pt>
                <c:pt idx="4">
                  <c:v>Доходы от сдачи в аренду имущества (385,0)</c:v>
                </c:pt>
                <c:pt idx="5">
                  <c:v>Доходы от компенсации затрат государства (200,0)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0.16400000000000001</c:v>
                </c:pt>
                <c:pt idx="1">
                  <c:v>0.16400000000000001</c:v>
                </c:pt>
                <c:pt idx="2">
                  <c:v>0.54500000000000004</c:v>
                </c:pt>
                <c:pt idx="3">
                  <c:v>1.6E-2</c:v>
                </c:pt>
                <c:pt idx="4">
                  <c:v>7.0000000000000007E-2</c:v>
                </c:pt>
                <c:pt idx="5">
                  <c:v>3.5999999999999997E-2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Лист1!$A$2:$A$7</c:f>
              <c:strCache>
                <c:ptCount val="6"/>
                <c:pt idx="0">
                  <c:v>Налог на доходы физ лиц (900,0)</c:v>
                </c:pt>
                <c:pt idx="1">
                  <c:v>Налог на имущество физ лиц (900,0)</c:v>
                </c:pt>
                <c:pt idx="2">
                  <c:v>Земельный налог (3000)</c:v>
                </c:pt>
                <c:pt idx="3">
                  <c:v>Прочие неналоговые (90)</c:v>
                </c:pt>
                <c:pt idx="4">
                  <c:v>Доходы от сдачи в аренду имущества (385,0)</c:v>
                </c:pt>
                <c:pt idx="5">
                  <c:v>Доходы от компенсации затрат государства (200,0)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7212236274825"/>
          <c:y val="3.0423702921897611E-2"/>
          <c:w val="0.87652144833369905"/>
          <c:h val="0.718171592045329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-2.0833333333333485E-3"/>
                  <c:y val="-0.19062500000000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0833333333333485E-3"/>
                  <c:y val="-0.212500000000000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3333333333333367E-3"/>
                  <c:y val="-0.18437499999999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3333333333333367E-3"/>
                  <c:y val="-0.212500000000000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0833333333333412E-2"/>
                  <c:y val="-0.221874999999999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г. Факт </c:v>
                </c:pt>
                <c:pt idx="1">
                  <c:v>2021 г. Факт </c:v>
                </c:pt>
                <c:pt idx="2">
                  <c:v>2022 г. Прогноз</c:v>
                </c:pt>
                <c:pt idx="3">
                  <c:v>2023 г. Прогноз</c:v>
                </c:pt>
                <c:pt idx="4">
                  <c:v>2024 г. Прогноз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886.3</c:v>
                </c:pt>
                <c:pt idx="1">
                  <c:v>1048.7</c:v>
                </c:pt>
                <c:pt idx="2">
                  <c:v>900</c:v>
                </c:pt>
                <c:pt idx="3">
                  <c:v>900</c:v>
                </c:pt>
                <c:pt idx="4">
                  <c:v>900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16304704"/>
        <c:axId val="416309056"/>
      </c:barChart>
      <c:catAx>
        <c:axId val="4163047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16309056"/>
        <c:crosses val="autoZero"/>
        <c:auto val="1"/>
        <c:lblAlgn val="ctr"/>
        <c:lblOffset val="100"/>
        <c:noMultiLvlLbl val="0"/>
      </c:catAx>
      <c:valAx>
        <c:axId val="416309056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163047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72122362748254"/>
          <c:y val="3.0423702921897611E-2"/>
          <c:w val="0.87652144833369938"/>
          <c:h val="0.718171592045329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-2.0833333333333494E-3"/>
                  <c:y val="-0.19062500000000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0833333333333494E-3"/>
                  <c:y val="-0.212500000000000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3333333333333367E-3"/>
                  <c:y val="-0.18437499999999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3333333333333367E-3"/>
                  <c:y val="-0.212500000000000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0833333333333412E-2"/>
                  <c:y val="-0.221874999999999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г. Факт</c:v>
                </c:pt>
                <c:pt idx="1">
                  <c:v>2021 г. Факт </c:v>
                </c:pt>
                <c:pt idx="2">
                  <c:v>2022 г. План</c:v>
                </c:pt>
                <c:pt idx="3">
                  <c:v>2023 г. Прогноз</c:v>
                </c:pt>
                <c:pt idx="4">
                  <c:v>2024 г. Прогноз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1154.2</c:v>
                </c:pt>
                <c:pt idx="1">
                  <c:v>1265</c:v>
                </c:pt>
                <c:pt idx="2">
                  <c:v>900</c:v>
                </c:pt>
                <c:pt idx="3">
                  <c:v>900</c:v>
                </c:pt>
                <c:pt idx="4">
                  <c:v>900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16305792"/>
        <c:axId val="416302528"/>
      </c:barChart>
      <c:catAx>
        <c:axId val="4163057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16302528"/>
        <c:crosses val="autoZero"/>
        <c:auto val="1"/>
        <c:lblAlgn val="ctr"/>
        <c:lblOffset val="100"/>
        <c:noMultiLvlLbl val="0"/>
      </c:catAx>
      <c:valAx>
        <c:axId val="416302528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163057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72122362748258"/>
          <c:y val="3.0423702921897611E-2"/>
          <c:w val="0.87652144833369972"/>
          <c:h val="0.718171592045329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>
              <c:idx val="0"/>
              <c:layout>
                <c:manualLayout>
                  <c:x val="-2.0833333333333502E-3"/>
                  <c:y val="-0.19062500000000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0833333333333502E-3"/>
                  <c:y val="-0.212500000000000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3333333333333367E-3"/>
                  <c:y val="-0.18437499999999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3333333333333367E-3"/>
                  <c:y val="-0.212500000000000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0833333333333412E-2"/>
                  <c:y val="-0.221874999999999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2020г. Факт</c:v>
                </c:pt>
                <c:pt idx="1">
                  <c:v>2021 г. Факт </c:v>
                </c:pt>
                <c:pt idx="2">
                  <c:v>2022 г. План</c:v>
                </c:pt>
                <c:pt idx="3">
                  <c:v>2023 г. Прогноз</c:v>
                </c:pt>
                <c:pt idx="4">
                  <c:v>2024 г. Прогноз</c:v>
                </c:pt>
              </c:strCache>
            </c:strRef>
          </c:cat>
          <c:val>
            <c:numRef>
              <c:f>Лист1!$B$2:$B$6</c:f>
              <c:numCache>
                <c:formatCode>0.00</c:formatCode>
                <c:ptCount val="5"/>
                <c:pt idx="0">
                  <c:v>3654.5</c:v>
                </c:pt>
                <c:pt idx="1">
                  <c:v>3774</c:v>
                </c:pt>
                <c:pt idx="2">
                  <c:v>3000</c:v>
                </c:pt>
                <c:pt idx="3">
                  <c:v>2500</c:v>
                </c:pt>
                <c:pt idx="4">
                  <c:v>3000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16306336"/>
        <c:axId val="416312320"/>
      </c:barChart>
      <c:catAx>
        <c:axId val="4163063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16312320"/>
        <c:crosses val="autoZero"/>
        <c:auto val="1"/>
        <c:lblAlgn val="ctr"/>
        <c:lblOffset val="100"/>
        <c:noMultiLvlLbl val="0"/>
      </c:catAx>
      <c:valAx>
        <c:axId val="416312320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163063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Прочие неналоговые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1728395061728392E-3"/>
                  <c:y val="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0864197530864352E-3"/>
                  <c:y val="3.6478424591628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(факт)</c:v>
                </c:pt>
                <c:pt idx="2">
                  <c:v>2022 год план</c:v>
                </c:pt>
                <c:pt idx="3">
                  <c:v>2023 год прогноз</c:v>
                </c:pt>
                <c:pt idx="4">
                  <c:v>2024 год прогноз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55.2</c:v>
                </c:pt>
                <c:pt idx="1">
                  <c:v>194.5</c:v>
                </c:pt>
                <c:pt idx="2">
                  <c:v>90</c:v>
                </c:pt>
                <c:pt idx="3">
                  <c:v>90</c:v>
                </c:pt>
                <c:pt idx="4">
                  <c:v>90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сдачи в аренду имущества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1.8518518518518583E-2"/>
                  <c:y val="-0.246930874158714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432098765432176E-3"/>
                  <c:y val="-8.13749471659402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2592592592593351E-3"/>
                  <c:y val="-9.2599077809518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0802469135802538E-2"/>
                  <c:y val="-0.106629241113991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7777777777778019E-2"/>
                  <c:y val="-0.106629241113991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год (факт)</c:v>
                </c:pt>
                <c:pt idx="1">
                  <c:v>2021 год (факт)</c:v>
                </c:pt>
                <c:pt idx="2">
                  <c:v>2022 год план</c:v>
                </c:pt>
                <c:pt idx="3">
                  <c:v>2023 год прогноз</c:v>
                </c:pt>
                <c:pt idx="4">
                  <c:v>2024 год прогноз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385.6</c:v>
                </c:pt>
                <c:pt idx="1">
                  <c:v>380.1</c:v>
                </c:pt>
                <c:pt idx="2">
                  <c:v>385</c:v>
                </c:pt>
                <c:pt idx="3">
                  <c:v>385</c:v>
                </c:pt>
                <c:pt idx="4">
                  <c:v>385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16306880"/>
        <c:axId val="416309600"/>
        <c:axId val="0"/>
      </c:bar3DChart>
      <c:catAx>
        <c:axId val="4163068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16309600"/>
        <c:crosses val="autoZero"/>
        <c:auto val="1"/>
        <c:lblAlgn val="ctr"/>
        <c:lblOffset val="100"/>
        <c:noMultiLvlLbl val="0"/>
      </c:catAx>
      <c:valAx>
        <c:axId val="416309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63068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5"/>
                <c:pt idx="0">
                  <c:v>2020 г. (факт)</c:v>
                </c:pt>
                <c:pt idx="1">
                  <c:v>2021 г. (факт)</c:v>
                </c:pt>
                <c:pt idx="2">
                  <c:v>2022 г. План</c:v>
                </c:pt>
                <c:pt idx="3">
                  <c:v>2023 г. Прогноз</c:v>
                </c:pt>
                <c:pt idx="4">
                  <c:v>2024г. Прогноз</c:v>
                </c:pt>
              </c:strCache>
            </c:strRef>
          </c:cat>
          <c:val>
            <c:numRef>
              <c:f>Лист1!$B$2:$B$7</c:f>
              <c:numCache>
                <c:formatCode>#,##0</c:formatCode>
                <c:ptCount val="6"/>
                <c:pt idx="0">
                  <c:v>9824.7000000000007</c:v>
                </c:pt>
                <c:pt idx="1">
                  <c:v>9396</c:v>
                </c:pt>
                <c:pt idx="2">
                  <c:v>9358</c:v>
                </c:pt>
                <c:pt idx="3">
                  <c:v>9896</c:v>
                </c:pt>
                <c:pt idx="4">
                  <c:v>9330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416307968"/>
        <c:axId val="416308512"/>
        <c:axId val="0"/>
      </c:bar3DChart>
      <c:catAx>
        <c:axId val="41630796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</a:defRPr>
            </a:pPr>
            <a:endParaRPr lang="ru-RU"/>
          </a:p>
        </c:txPr>
        <c:crossAx val="416308512"/>
        <c:crosses val="autoZero"/>
        <c:auto val="1"/>
        <c:lblAlgn val="ctr"/>
        <c:lblOffset val="100"/>
        <c:noMultiLvlLbl val="0"/>
      </c:catAx>
      <c:valAx>
        <c:axId val="416308512"/>
        <c:scaling>
          <c:orientation val="minMax"/>
        </c:scaling>
        <c:delete val="1"/>
        <c:axPos val="b"/>
        <c:numFmt formatCode="#,##0" sourceLinked="1"/>
        <c:majorTickMark val="none"/>
        <c:minorTickMark val="none"/>
        <c:tickLblPos val="nextTo"/>
        <c:crossAx val="4163079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2119286381658865"/>
          <c:y val="3.5909851824373652E-2"/>
          <c:w val="0.25441742811818724"/>
          <c:h val="8.2243686671349139E-2"/>
        </c:manualLayout>
      </c:layout>
      <c:overlay val="0"/>
      <c:txPr>
        <a:bodyPr/>
        <a:lstStyle/>
        <a:p>
          <a:pPr>
            <a:defRPr>
              <a:solidFill>
                <a:schemeClr val="bg2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599AFB-7C83-4858-B52F-E471FD80B079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EC8A47-EB9F-4D40-88B8-619AB6A1BF1D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Налоговые доходы</a:t>
          </a:r>
          <a:endParaRPr lang="ru-RU" sz="1400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C982D0-7178-4CE5-A2CB-9951D90BA94F}" type="parTrans" cxnId="{340686A2-C40C-4A50-B5A5-E42085D17DC1}">
      <dgm:prSet/>
      <dgm:spPr/>
      <dgm:t>
        <a:bodyPr/>
        <a:lstStyle/>
        <a:p>
          <a:endParaRPr lang="ru-RU" sz="1400"/>
        </a:p>
      </dgm:t>
    </dgm:pt>
    <dgm:pt modelId="{1C48BDB7-AA8F-470F-B925-A569685157B6}" type="sibTrans" cxnId="{340686A2-C40C-4A50-B5A5-E42085D17DC1}">
      <dgm:prSet/>
      <dgm:spPr/>
      <dgm:t>
        <a:bodyPr/>
        <a:lstStyle/>
        <a:p>
          <a:endParaRPr lang="ru-RU" sz="1400"/>
        </a:p>
      </dgm:t>
    </dgm:pt>
    <dgm:pt modelId="{8835D6E9-479D-4E78-956E-2648EB9E02CA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Times New Roman"/>
            </a:rPr>
            <a:t>Доходы от предусмотренных законодательством Российской Федерации о налогах и сборах федеральных налогов и сборов, в том числе от налогов, предусмотренных специальными налоговыми режимами, региональных налогов, местных налогов, а также пеней и штрафов по ним </a:t>
          </a:r>
          <a:endParaRPr lang="ru-RU" sz="1400" dirty="0">
            <a:solidFill>
              <a:schemeClr val="tx1"/>
            </a:solidFill>
          </a:endParaRPr>
        </a:p>
      </dgm:t>
    </dgm:pt>
    <dgm:pt modelId="{158913C9-DAD2-4576-8087-F545EAA0CBEF}" type="parTrans" cxnId="{D81AD3F0-80FD-4760-8E04-23334DF4217F}">
      <dgm:prSet/>
      <dgm:spPr/>
      <dgm:t>
        <a:bodyPr/>
        <a:lstStyle/>
        <a:p>
          <a:endParaRPr lang="ru-RU" sz="1400"/>
        </a:p>
      </dgm:t>
    </dgm:pt>
    <dgm:pt modelId="{31AE1DC3-0B32-4A23-8191-5ABAA0C558B7}" type="sibTrans" cxnId="{D81AD3F0-80FD-4760-8E04-23334DF4217F}">
      <dgm:prSet/>
      <dgm:spPr/>
      <dgm:t>
        <a:bodyPr/>
        <a:lstStyle/>
        <a:p>
          <a:endParaRPr lang="ru-RU" sz="1400"/>
        </a:p>
      </dgm:t>
    </dgm:pt>
    <dgm:pt modelId="{E10E4D8A-32CD-4D55-B4BE-DF930DE2F397}">
      <dgm:prSet phldrT="[Текст]" custT="1"/>
      <dgm:spPr>
        <a:solidFill>
          <a:srgbClr val="3FCD57"/>
        </a:solidFill>
      </dgm:spPr>
      <dgm:t>
        <a:bodyPr/>
        <a:lstStyle/>
        <a:p>
          <a:r>
            <a:rPr lang="ru-RU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Неналоговые доходы                                                                             </a:t>
          </a:r>
          <a:endParaRPr lang="ru-RU" sz="1400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A1853E-5D7B-40FD-BD06-8D1D39599EAF}" type="parTrans" cxnId="{885A4B36-B005-43D7-9B50-91C3F2A2F6B1}">
      <dgm:prSet/>
      <dgm:spPr/>
      <dgm:t>
        <a:bodyPr/>
        <a:lstStyle/>
        <a:p>
          <a:endParaRPr lang="ru-RU" sz="1400"/>
        </a:p>
      </dgm:t>
    </dgm:pt>
    <dgm:pt modelId="{992C44B8-3782-4EEB-9B60-0B06873DE5EA}" type="sibTrans" cxnId="{885A4B36-B005-43D7-9B50-91C3F2A2F6B1}">
      <dgm:prSet/>
      <dgm:spPr/>
      <dgm:t>
        <a:bodyPr/>
        <a:lstStyle/>
        <a:p>
          <a:endParaRPr lang="ru-RU" sz="1400"/>
        </a:p>
      </dgm:t>
    </dgm:pt>
    <dgm:pt modelId="{171FBCCF-15C1-443C-8C37-A91A8A40F093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000000"/>
              </a:solidFill>
              <a:latin typeface="Times New Roman"/>
            </a:rPr>
            <a:t>Поступающие в бюджет платежи за оказание муниципальных услуг, за пользование природными ресурсами, за пользование муниципальной собственностью, от продажи муниципального имущества, а также платежи в виде штрафов и иных санкций за нарушение законодательства </a:t>
          </a:r>
          <a:endParaRPr lang="ru-RU" sz="1400" dirty="0"/>
        </a:p>
      </dgm:t>
    </dgm:pt>
    <dgm:pt modelId="{79A08A0A-5BFB-4FC9-B61D-0F57C1652FCC}" type="parTrans" cxnId="{62D17442-B24D-484B-9ECE-870840B6B4B0}">
      <dgm:prSet/>
      <dgm:spPr/>
      <dgm:t>
        <a:bodyPr/>
        <a:lstStyle/>
        <a:p>
          <a:endParaRPr lang="ru-RU" sz="1400"/>
        </a:p>
      </dgm:t>
    </dgm:pt>
    <dgm:pt modelId="{F92457EB-4839-4E0B-9145-ED94662136DF}" type="sibTrans" cxnId="{62D17442-B24D-484B-9ECE-870840B6B4B0}">
      <dgm:prSet/>
      <dgm:spPr/>
      <dgm:t>
        <a:bodyPr/>
        <a:lstStyle/>
        <a:p>
          <a:endParaRPr lang="ru-RU" sz="1400"/>
        </a:p>
      </dgm:t>
    </dgm:pt>
    <dgm:pt modelId="{5142BAD6-8E63-4FAF-80C0-3B2282AEA1FD}">
      <dgm:prSet phldrT="[Текст]" custT="1"/>
      <dgm:spPr>
        <a:solidFill>
          <a:schemeClr val="accent6"/>
        </a:solidFill>
      </dgm:spPr>
      <dgm:t>
        <a:bodyPr/>
        <a:lstStyle/>
        <a:p>
          <a:r>
            <a:rPr lang="ru-RU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Безвозмездные поступления</a:t>
          </a:r>
          <a:endParaRPr lang="ru-RU" sz="1400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3B55AE-4586-42D5-9965-9FF97BA02A4F}" type="parTrans" cxnId="{B1DC3DEB-170B-4910-A593-4183AC48D9F6}">
      <dgm:prSet/>
      <dgm:spPr/>
      <dgm:t>
        <a:bodyPr/>
        <a:lstStyle/>
        <a:p>
          <a:endParaRPr lang="ru-RU" sz="1400"/>
        </a:p>
      </dgm:t>
    </dgm:pt>
    <dgm:pt modelId="{D7BDB003-F52E-4F0B-BD97-CCEDA74985AB}" type="sibTrans" cxnId="{B1DC3DEB-170B-4910-A593-4183AC48D9F6}">
      <dgm:prSet/>
      <dgm:spPr/>
      <dgm:t>
        <a:bodyPr/>
        <a:lstStyle/>
        <a:p>
          <a:endParaRPr lang="ru-RU" sz="1400"/>
        </a:p>
      </dgm:t>
    </dgm:pt>
    <dgm:pt modelId="{B2F48C43-685A-4FE8-B9A5-9FCE1289C16A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000000"/>
              </a:solidFill>
              <a:latin typeface="Times New Roman"/>
            </a:rPr>
            <a:t>Дотации, субсидии, субвенции, иные межбюджетные трансферты из федерального и краевого бюджета, а также безвозмездные поступления от физических и юридических лиц</a:t>
          </a:r>
          <a:endParaRPr lang="ru-RU" sz="1400" dirty="0"/>
        </a:p>
      </dgm:t>
    </dgm:pt>
    <dgm:pt modelId="{8D67F3F9-B66B-4015-95B8-C0979675D1D0}" type="parTrans" cxnId="{00492944-3DA5-4793-9E7D-0FB15B4F3292}">
      <dgm:prSet/>
      <dgm:spPr/>
      <dgm:t>
        <a:bodyPr/>
        <a:lstStyle/>
        <a:p>
          <a:endParaRPr lang="ru-RU" sz="1400"/>
        </a:p>
      </dgm:t>
    </dgm:pt>
    <dgm:pt modelId="{CD523CBA-27E8-45F9-8BFF-8707B281D958}" type="sibTrans" cxnId="{00492944-3DA5-4793-9E7D-0FB15B4F3292}">
      <dgm:prSet/>
      <dgm:spPr/>
      <dgm:t>
        <a:bodyPr/>
        <a:lstStyle/>
        <a:p>
          <a:endParaRPr lang="ru-RU" sz="1400"/>
        </a:p>
      </dgm:t>
    </dgm:pt>
    <dgm:pt modelId="{A23D9BDC-C518-47D8-8C43-46279C117093}" type="pres">
      <dgm:prSet presAssocID="{D4599AFB-7C83-4858-B52F-E471FD80B07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2CD6D36-C9AA-4FF8-BB1E-DDFF229C17C1}" type="pres">
      <dgm:prSet presAssocID="{BAEC8A47-EB9F-4D40-88B8-619AB6A1BF1D}" presName="composite" presStyleCnt="0"/>
      <dgm:spPr/>
    </dgm:pt>
    <dgm:pt modelId="{BA6CEF46-EB05-4A1C-8EB3-0B420980129E}" type="pres">
      <dgm:prSet presAssocID="{BAEC8A47-EB9F-4D40-88B8-619AB6A1BF1D}" presName="bentUpArrow1" presStyleLbl="alignImgPlace1" presStyleIdx="0" presStyleCnt="2" custAng="10800000" custLinFactNeighborX="59" custLinFactNeighborY="14589"/>
      <dgm:spPr>
        <a:noFill/>
        <a:ln>
          <a:noFill/>
        </a:ln>
      </dgm:spPr>
    </dgm:pt>
    <dgm:pt modelId="{669F37FD-5C3A-42D3-92FD-7B69BCCECB4C}" type="pres">
      <dgm:prSet presAssocID="{BAEC8A47-EB9F-4D40-88B8-619AB6A1BF1D}" presName="ParentText" presStyleLbl="node1" presStyleIdx="0" presStyleCnt="3" custScaleX="69656" custScaleY="87256" custLinFactNeighborX="51844" custLinFactNeighborY="-4467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DF3B78-772F-4359-8DB9-8FC211807BA1}" type="pres">
      <dgm:prSet presAssocID="{BAEC8A47-EB9F-4D40-88B8-619AB6A1BF1D}" presName="ChildText" presStyleLbl="revTx" presStyleIdx="0" presStyleCnt="3" custScaleX="297867" custScaleY="127469" custLinFactX="100000" custLinFactNeighborX="115170" custLinFactNeighborY="-454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D3DED3-76EC-41AC-8A8D-F3E764EE3924}" type="pres">
      <dgm:prSet presAssocID="{1C48BDB7-AA8F-470F-B925-A569685157B6}" presName="sibTrans" presStyleCnt="0"/>
      <dgm:spPr/>
    </dgm:pt>
    <dgm:pt modelId="{D65637DD-6A17-4124-9BC3-3648126E1FD1}" type="pres">
      <dgm:prSet presAssocID="{E10E4D8A-32CD-4D55-B4BE-DF930DE2F397}" presName="composite" presStyleCnt="0"/>
      <dgm:spPr/>
    </dgm:pt>
    <dgm:pt modelId="{53A251A0-B944-4BA8-81C0-84031743A461}" type="pres">
      <dgm:prSet presAssocID="{E10E4D8A-32CD-4D55-B4BE-DF930DE2F397}" presName="bentUpArrow1" presStyleLbl="alignImgPlace1" presStyleIdx="1" presStyleCnt="2" custAng="10800000" custLinFactX="-40164" custLinFactY="-11283" custLinFactNeighborX="-100000" custLinFactNeighborY="-100000"/>
      <dgm:spPr>
        <a:noFill/>
        <a:ln>
          <a:noFill/>
        </a:ln>
      </dgm:spPr>
    </dgm:pt>
    <dgm:pt modelId="{9F30757E-33C5-4119-8EDF-F37E0E6D01A8}" type="pres">
      <dgm:prSet presAssocID="{E10E4D8A-32CD-4D55-B4BE-DF930DE2F397}" presName="ParentText" presStyleLbl="node1" presStyleIdx="1" presStyleCnt="3" custScaleX="72176" custScaleY="94697" custLinFactNeighborX="-66110" custLinFactNeighborY="-2996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9FF782-DDB2-4D47-97E6-2F221035A0D0}" type="pres">
      <dgm:prSet presAssocID="{E10E4D8A-32CD-4D55-B4BE-DF930DE2F397}" presName="ChildText" presStyleLbl="revTx" presStyleIdx="1" presStyleCnt="3" custScaleX="333826" custLinFactNeighborX="74287" custLinFactNeighborY="-326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FA6214-AF0F-4EA0-9BAD-A02F0EEF03C0}" type="pres">
      <dgm:prSet presAssocID="{992C44B8-3782-4EEB-9B60-0B06873DE5EA}" presName="sibTrans" presStyleCnt="0"/>
      <dgm:spPr/>
    </dgm:pt>
    <dgm:pt modelId="{0E0FDB4A-DDB5-4868-877B-B6F3EC116C25}" type="pres">
      <dgm:prSet presAssocID="{5142BAD6-8E63-4FAF-80C0-3B2282AEA1FD}" presName="composite" presStyleCnt="0"/>
      <dgm:spPr/>
    </dgm:pt>
    <dgm:pt modelId="{485F9950-F438-4A2B-AC67-C55BF8A103AE}" type="pres">
      <dgm:prSet presAssocID="{5142BAD6-8E63-4FAF-80C0-3B2282AEA1FD}" presName="ParentText" presStyleLbl="node1" presStyleIdx="2" presStyleCnt="3" custScaleX="72369" custScaleY="81875" custLinFactX="-75693" custLinFactNeighborX="-100000" custLinFactNeighborY="-1371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F43623-D49A-4100-AE14-7D7EE1F8C98B}" type="pres">
      <dgm:prSet presAssocID="{5142BAD6-8E63-4FAF-80C0-3B2282AEA1FD}" presName="FinalChildText" presStyleLbl="revTx" presStyleIdx="2" presStyleCnt="3" custScaleX="329010" custScaleY="82666" custLinFactNeighborX="-78923" custLinFactNeighborY="-197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D17442-B24D-484B-9ECE-870840B6B4B0}" srcId="{E10E4D8A-32CD-4D55-B4BE-DF930DE2F397}" destId="{171FBCCF-15C1-443C-8C37-A91A8A40F093}" srcOrd="0" destOrd="0" parTransId="{79A08A0A-5BFB-4FC9-B61D-0F57C1652FCC}" sibTransId="{F92457EB-4839-4E0B-9145-ED94662136DF}"/>
    <dgm:cxn modelId="{00492944-3DA5-4793-9E7D-0FB15B4F3292}" srcId="{5142BAD6-8E63-4FAF-80C0-3B2282AEA1FD}" destId="{B2F48C43-685A-4FE8-B9A5-9FCE1289C16A}" srcOrd="0" destOrd="0" parTransId="{8D67F3F9-B66B-4015-95B8-C0979675D1D0}" sibTransId="{CD523CBA-27E8-45F9-8BFF-8707B281D958}"/>
    <dgm:cxn modelId="{D81AD3F0-80FD-4760-8E04-23334DF4217F}" srcId="{BAEC8A47-EB9F-4D40-88B8-619AB6A1BF1D}" destId="{8835D6E9-479D-4E78-956E-2648EB9E02CA}" srcOrd="0" destOrd="0" parTransId="{158913C9-DAD2-4576-8087-F545EAA0CBEF}" sibTransId="{31AE1DC3-0B32-4A23-8191-5ABAA0C558B7}"/>
    <dgm:cxn modelId="{CB0B748C-1BBB-4290-A6AA-7E5BBB434060}" type="presOf" srcId="{B2F48C43-685A-4FE8-B9A5-9FCE1289C16A}" destId="{BDF43623-D49A-4100-AE14-7D7EE1F8C98B}" srcOrd="0" destOrd="0" presId="urn:microsoft.com/office/officeart/2005/8/layout/StepDownProcess"/>
    <dgm:cxn modelId="{885A4B36-B005-43D7-9B50-91C3F2A2F6B1}" srcId="{D4599AFB-7C83-4858-B52F-E471FD80B079}" destId="{E10E4D8A-32CD-4D55-B4BE-DF930DE2F397}" srcOrd="1" destOrd="0" parTransId="{53A1853E-5D7B-40FD-BD06-8D1D39599EAF}" sibTransId="{992C44B8-3782-4EEB-9B60-0B06873DE5EA}"/>
    <dgm:cxn modelId="{B1DC3DEB-170B-4910-A593-4183AC48D9F6}" srcId="{D4599AFB-7C83-4858-B52F-E471FD80B079}" destId="{5142BAD6-8E63-4FAF-80C0-3B2282AEA1FD}" srcOrd="2" destOrd="0" parTransId="{C33B55AE-4586-42D5-9965-9FF97BA02A4F}" sibTransId="{D7BDB003-F52E-4F0B-BD97-CCEDA74985AB}"/>
    <dgm:cxn modelId="{4730C2DB-2988-42B8-A4D4-4C4E0E68063B}" type="presOf" srcId="{E10E4D8A-32CD-4D55-B4BE-DF930DE2F397}" destId="{9F30757E-33C5-4119-8EDF-F37E0E6D01A8}" srcOrd="0" destOrd="0" presId="urn:microsoft.com/office/officeart/2005/8/layout/StepDownProcess"/>
    <dgm:cxn modelId="{4CC9F989-F647-4ADA-8214-30CF2A03229D}" type="presOf" srcId="{8835D6E9-479D-4E78-956E-2648EB9E02CA}" destId="{A3DF3B78-772F-4359-8DB9-8FC211807BA1}" srcOrd="0" destOrd="0" presId="urn:microsoft.com/office/officeart/2005/8/layout/StepDownProcess"/>
    <dgm:cxn modelId="{340686A2-C40C-4A50-B5A5-E42085D17DC1}" srcId="{D4599AFB-7C83-4858-B52F-E471FD80B079}" destId="{BAEC8A47-EB9F-4D40-88B8-619AB6A1BF1D}" srcOrd="0" destOrd="0" parTransId="{8DC982D0-7178-4CE5-A2CB-9951D90BA94F}" sibTransId="{1C48BDB7-AA8F-470F-B925-A569685157B6}"/>
    <dgm:cxn modelId="{33139449-83F0-4828-B4A3-89C0062A99F9}" type="presOf" srcId="{171FBCCF-15C1-443C-8C37-A91A8A40F093}" destId="{BA9FF782-DDB2-4D47-97E6-2F221035A0D0}" srcOrd="0" destOrd="0" presId="urn:microsoft.com/office/officeart/2005/8/layout/StepDownProcess"/>
    <dgm:cxn modelId="{A4047F90-F072-4F5D-BA48-2B29668F1681}" type="presOf" srcId="{D4599AFB-7C83-4858-B52F-E471FD80B079}" destId="{A23D9BDC-C518-47D8-8C43-46279C117093}" srcOrd="0" destOrd="0" presId="urn:microsoft.com/office/officeart/2005/8/layout/StepDownProcess"/>
    <dgm:cxn modelId="{A8410EF2-4BB0-4203-A5A2-1499C329ACD3}" type="presOf" srcId="{5142BAD6-8E63-4FAF-80C0-3B2282AEA1FD}" destId="{485F9950-F438-4A2B-AC67-C55BF8A103AE}" srcOrd="0" destOrd="0" presId="urn:microsoft.com/office/officeart/2005/8/layout/StepDownProcess"/>
    <dgm:cxn modelId="{FAFC7F3C-665A-4640-8D0A-6E4746F6644D}" type="presOf" srcId="{BAEC8A47-EB9F-4D40-88B8-619AB6A1BF1D}" destId="{669F37FD-5C3A-42D3-92FD-7B69BCCECB4C}" srcOrd="0" destOrd="0" presId="urn:microsoft.com/office/officeart/2005/8/layout/StepDownProcess"/>
    <dgm:cxn modelId="{B8BFD4D9-F365-40A7-BE29-A9BC7CC86A3D}" type="presParOf" srcId="{A23D9BDC-C518-47D8-8C43-46279C117093}" destId="{D2CD6D36-C9AA-4FF8-BB1E-DDFF229C17C1}" srcOrd="0" destOrd="0" presId="urn:microsoft.com/office/officeart/2005/8/layout/StepDownProcess"/>
    <dgm:cxn modelId="{89C218D6-DADE-4A10-A73C-E17AB0496D8F}" type="presParOf" srcId="{D2CD6D36-C9AA-4FF8-BB1E-DDFF229C17C1}" destId="{BA6CEF46-EB05-4A1C-8EB3-0B420980129E}" srcOrd="0" destOrd="0" presId="urn:microsoft.com/office/officeart/2005/8/layout/StepDownProcess"/>
    <dgm:cxn modelId="{C989424D-9C14-4D63-8E5E-E7F80226C760}" type="presParOf" srcId="{D2CD6D36-C9AA-4FF8-BB1E-DDFF229C17C1}" destId="{669F37FD-5C3A-42D3-92FD-7B69BCCECB4C}" srcOrd="1" destOrd="0" presId="urn:microsoft.com/office/officeart/2005/8/layout/StepDownProcess"/>
    <dgm:cxn modelId="{00A5E1AE-AED9-4C71-8E75-F4548A17C0D6}" type="presParOf" srcId="{D2CD6D36-C9AA-4FF8-BB1E-DDFF229C17C1}" destId="{A3DF3B78-772F-4359-8DB9-8FC211807BA1}" srcOrd="2" destOrd="0" presId="urn:microsoft.com/office/officeart/2005/8/layout/StepDownProcess"/>
    <dgm:cxn modelId="{20BF42BA-C4B1-4366-9F79-C900D45D5708}" type="presParOf" srcId="{A23D9BDC-C518-47D8-8C43-46279C117093}" destId="{B6D3DED3-76EC-41AC-8A8D-F3E764EE3924}" srcOrd="1" destOrd="0" presId="urn:microsoft.com/office/officeart/2005/8/layout/StepDownProcess"/>
    <dgm:cxn modelId="{974A7E9A-0DE6-408C-9FE1-E2635EA4400B}" type="presParOf" srcId="{A23D9BDC-C518-47D8-8C43-46279C117093}" destId="{D65637DD-6A17-4124-9BC3-3648126E1FD1}" srcOrd="2" destOrd="0" presId="urn:microsoft.com/office/officeart/2005/8/layout/StepDownProcess"/>
    <dgm:cxn modelId="{48955CAA-6983-42B7-BD77-E953D30E47FE}" type="presParOf" srcId="{D65637DD-6A17-4124-9BC3-3648126E1FD1}" destId="{53A251A0-B944-4BA8-81C0-84031743A461}" srcOrd="0" destOrd="0" presId="urn:microsoft.com/office/officeart/2005/8/layout/StepDownProcess"/>
    <dgm:cxn modelId="{550266C9-07F3-42D5-A6B1-D0741B0CA3E0}" type="presParOf" srcId="{D65637DD-6A17-4124-9BC3-3648126E1FD1}" destId="{9F30757E-33C5-4119-8EDF-F37E0E6D01A8}" srcOrd="1" destOrd="0" presId="urn:microsoft.com/office/officeart/2005/8/layout/StepDownProcess"/>
    <dgm:cxn modelId="{5E0DC4D6-7653-4ADB-8FC7-0FD6F011249B}" type="presParOf" srcId="{D65637DD-6A17-4124-9BC3-3648126E1FD1}" destId="{BA9FF782-DDB2-4D47-97E6-2F221035A0D0}" srcOrd="2" destOrd="0" presId="urn:microsoft.com/office/officeart/2005/8/layout/StepDownProcess"/>
    <dgm:cxn modelId="{882BDC39-581A-4DBD-A1E0-C93557C4092A}" type="presParOf" srcId="{A23D9BDC-C518-47D8-8C43-46279C117093}" destId="{42FA6214-AF0F-4EA0-9BAD-A02F0EEF03C0}" srcOrd="3" destOrd="0" presId="urn:microsoft.com/office/officeart/2005/8/layout/StepDownProcess"/>
    <dgm:cxn modelId="{AD232C16-D859-41CD-B7FE-7050A1F5CEAA}" type="presParOf" srcId="{A23D9BDC-C518-47D8-8C43-46279C117093}" destId="{0E0FDB4A-DDB5-4868-877B-B6F3EC116C25}" srcOrd="4" destOrd="0" presId="urn:microsoft.com/office/officeart/2005/8/layout/StepDownProcess"/>
    <dgm:cxn modelId="{242C0D7C-EB34-48D3-9A65-CDBA302C5A3B}" type="presParOf" srcId="{0E0FDB4A-DDB5-4868-877B-B6F3EC116C25}" destId="{485F9950-F438-4A2B-AC67-C55BF8A103AE}" srcOrd="0" destOrd="0" presId="urn:microsoft.com/office/officeart/2005/8/layout/StepDownProcess"/>
    <dgm:cxn modelId="{98B21F30-EDFC-4B32-9593-FE20BF3EFCF1}" type="presParOf" srcId="{0E0FDB4A-DDB5-4868-877B-B6F3EC116C25}" destId="{BDF43623-D49A-4100-AE14-7D7EE1F8C98B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AE6CB4-C484-43CF-A7ED-C76104F0022B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05BE5B3-CF3A-4814-BE17-528E8859F083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Программные расходы составляют </a:t>
          </a:r>
        </a:p>
        <a:p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10 539 121,00 рублей (70,9%)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FA3717F-850E-4411-8140-5D14D7C068F4}" type="parTrans" cxnId="{348C4ABE-8DD0-4225-9789-3024ED4DFA36}">
      <dgm:prSet/>
      <dgm:spPr/>
      <dgm:t>
        <a:bodyPr/>
        <a:lstStyle/>
        <a:p>
          <a:endParaRPr lang="ru-RU"/>
        </a:p>
      </dgm:t>
    </dgm:pt>
    <dgm:pt modelId="{D6248A6D-C195-4BCB-A912-A5BC38E6E6B7}" type="sibTrans" cxnId="{348C4ABE-8DD0-4225-9789-3024ED4DFA36}">
      <dgm:prSet/>
      <dgm:spPr/>
      <dgm:t>
        <a:bodyPr/>
        <a:lstStyle/>
        <a:p>
          <a:endParaRPr lang="ru-RU"/>
        </a:p>
      </dgm:t>
    </dgm:pt>
    <dgm:pt modelId="{42F3AADE-91BC-4F53-96CB-8E1EE585A2DA}">
      <dgm:prSet phldrT="[Текст]" custT="1"/>
      <dgm:spPr/>
      <dgm:t>
        <a:bodyPr/>
        <a:lstStyle/>
        <a:p>
          <a:pPr algn="ctr"/>
          <a:r>
            <a: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Непрограммные расходы </a:t>
          </a:r>
        </a:p>
        <a:p>
          <a:pPr algn="ctr"/>
          <a:r>
            <a:rPr lang="ru-RU" sz="1400" b="1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4319 143,00рублей (29,06%)</a:t>
          </a:r>
          <a:endParaRPr lang="ru-RU" sz="1400" b="1" dirty="0">
            <a:solidFill>
              <a:schemeClr val="bg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B4C55D-2479-4804-BFC2-D3961F801360}" type="parTrans" cxnId="{B93B9D0D-A25C-4E69-8DEC-354A7A29B104}">
      <dgm:prSet/>
      <dgm:spPr/>
      <dgm:t>
        <a:bodyPr/>
        <a:lstStyle/>
        <a:p>
          <a:endParaRPr lang="ru-RU"/>
        </a:p>
      </dgm:t>
    </dgm:pt>
    <dgm:pt modelId="{1F76F3BF-E57F-467A-A98E-C3ED1E5E11B0}" type="sibTrans" cxnId="{B93B9D0D-A25C-4E69-8DEC-354A7A29B104}">
      <dgm:prSet/>
      <dgm:spPr/>
      <dgm:t>
        <a:bodyPr/>
        <a:lstStyle/>
        <a:p>
          <a:endParaRPr lang="ru-RU"/>
        </a:p>
      </dgm:t>
    </dgm:pt>
    <dgm:pt modelId="{56727721-662E-44E6-9968-5331C400028A}">
      <dgm:prSet phldrT="[Текст]" custT="1"/>
      <dgm:spPr/>
      <dgm:t>
        <a:bodyPr/>
        <a:lstStyle/>
        <a:p>
          <a:pPr algn="ctr"/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Исполнение бюджета в 2022 году планируется осуществлять в рамках </a:t>
          </a: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 </a:t>
          </a: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муниципальных программ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CCDF4B-C372-49E7-BC34-4D6B903DF579}" type="sibTrans" cxnId="{5E18BD50-DA70-4D34-AF62-E7CBF120FFFA}">
      <dgm:prSet/>
      <dgm:spPr/>
      <dgm:t>
        <a:bodyPr/>
        <a:lstStyle/>
        <a:p>
          <a:endParaRPr lang="ru-RU"/>
        </a:p>
      </dgm:t>
    </dgm:pt>
    <dgm:pt modelId="{85527C36-0B93-4DA0-8D8F-5987E02310B6}" type="parTrans" cxnId="{5E18BD50-DA70-4D34-AF62-E7CBF120FFFA}">
      <dgm:prSet/>
      <dgm:spPr/>
      <dgm:t>
        <a:bodyPr/>
        <a:lstStyle/>
        <a:p>
          <a:endParaRPr lang="ru-RU"/>
        </a:p>
      </dgm:t>
    </dgm:pt>
    <dgm:pt modelId="{86BEF549-315E-4A3F-B55E-B57D26A55129}" type="pres">
      <dgm:prSet presAssocID="{E6AE6CB4-C484-43CF-A7ED-C76104F0022B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86A4337D-FF19-472E-916A-D9FD8841784D}" type="pres">
      <dgm:prSet presAssocID="{505BE5B3-CF3A-4814-BE17-528E8859F083}" presName="parentText1" presStyleLbl="node1" presStyleIdx="0" presStyleCnt="2" custScaleX="67285" custScaleY="230242" custLinFactNeighborX="-19696" custLinFactNeighborY="-68642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F430F6-A5FF-4650-892D-A1CC762059F0}" type="pres">
      <dgm:prSet presAssocID="{505BE5B3-CF3A-4814-BE17-528E8859F083}" presName="childText1" presStyleLbl="solidAlignAcc1" presStyleIdx="0" presStyleCnt="1" custScaleY="47173" custLinFactNeighborX="-4265" custLinFactNeighborY="136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14EB7D-8A5B-4060-AAF1-418D36193991}" type="pres">
      <dgm:prSet presAssocID="{42F3AADE-91BC-4F53-96CB-8E1EE585A2DA}" presName="parentText2" presStyleLbl="node1" presStyleIdx="1" presStyleCnt="2" custScaleX="66948" custScaleY="153903" custLinFactNeighborX="-53408" custLinFactNeighborY="30689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12F2AD-E55A-4DC0-8F75-A8F8B2F87ECF}" type="presOf" srcId="{42F3AADE-91BC-4F53-96CB-8E1EE585A2DA}" destId="{5914EB7D-8A5B-4060-AAF1-418D36193991}" srcOrd="0" destOrd="0" presId="urn:microsoft.com/office/officeart/2009/3/layout/IncreasingArrowsProcess"/>
    <dgm:cxn modelId="{48538FDE-79FA-47AF-ABC3-45BC3366DE1D}" type="presOf" srcId="{505BE5B3-CF3A-4814-BE17-528E8859F083}" destId="{86A4337D-FF19-472E-916A-D9FD8841784D}" srcOrd="0" destOrd="0" presId="urn:microsoft.com/office/officeart/2009/3/layout/IncreasingArrowsProcess"/>
    <dgm:cxn modelId="{4EF84ED9-DB10-4948-8242-08C07B273861}" type="presOf" srcId="{56727721-662E-44E6-9968-5331C400028A}" destId="{B2F430F6-A5FF-4650-892D-A1CC762059F0}" srcOrd="0" destOrd="0" presId="urn:microsoft.com/office/officeart/2009/3/layout/IncreasingArrowsProcess"/>
    <dgm:cxn modelId="{C8226EEA-A459-4C2E-A95F-8F3B8EE5E3B9}" type="presOf" srcId="{E6AE6CB4-C484-43CF-A7ED-C76104F0022B}" destId="{86BEF549-315E-4A3F-B55E-B57D26A55129}" srcOrd="0" destOrd="0" presId="urn:microsoft.com/office/officeart/2009/3/layout/IncreasingArrowsProcess"/>
    <dgm:cxn modelId="{5E18BD50-DA70-4D34-AF62-E7CBF120FFFA}" srcId="{505BE5B3-CF3A-4814-BE17-528E8859F083}" destId="{56727721-662E-44E6-9968-5331C400028A}" srcOrd="0" destOrd="0" parTransId="{85527C36-0B93-4DA0-8D8F-5987E02310B6}" sibTransId="{ACCCDF4B-C372-49E7-BC34-4D6B903DF579}"/>
    <dgm:cxn modelId="{B93B9D0D-A25C-4E69-8DEC-354A7A29B104}" srcId="{E6AE6CB4-C484-43CF-A7ED-C76104F0022B}" destId="{42F3AADE-91BC-4F53-96CB-8E1EE585A2DA}" srcOrd="1" destOrd="0" parTransId="{39B4C55D-2479-4804-BFC2-D3961F801360}" sibTransId="{1F76F3BF-E57F-467A-A98E-C3ED1E5E11B0}"/>
    <dgm:cxn modelId="{348C4ABE-8DD0-4225-9789-3024ED4DFA36}" srcId="{E6AE6CB4-C484-43CF-A7ED-C76104F0022B}" destId="{505BE5B3-CF3A-4814-BE17-528E8859F083}" srcOrd="0" destOrd="0" parTransId="{8FA3717F-850E-4411-8140-5D14D7C068F4}" sibTransId="{D6248A6D-C195-4BCB-A912-A5BC38E6E6B7}"/>
    <dgm:cxn modelId="{BFAAD85A-FC82-4ACA-BEBD-713EDA6ED9B7}" type="presParOf" srcId="{86BEF549-315E-4A3F-B55E-B57D26A55129}" destId="{86A4337D-FF19-472E-916A-D9FD8841784D}" srcOrd="0" destOrd="0" presId="urn:microsoft.com/office/officeart/2009/3/layout/IncreasingArrowsProcess"/>
    <dgm:cxn modelId="{ED8DA5AF-599C-4324-926A-7432263B4480}" type="presParOf" srcId="{86BEF549-315E-4A3F-B55E-B57D26A55129}" destId="{B2F430F6-A5FF-4650-892D-A1CC762059F0}" srcOrd="1" destOrd="0" presId="urn:microsoft.com/office/officeart/2009/3/layout/IncreasingArrowsProcess"/>
    <dgm:cxn modelId="{7532B4C5-F94F-4AAE-9257-2D0BB4DC8148}" type="presParOf" srcId="{86BEF549-315E-4A3F-B55E-B57D26A55129}" destId="{5914EB7D-8A5B-4060-AAF1-418D36193991}" srcOrd="2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80C7CD0-6DBA-40F9-9A5B-BC4F9FE12613}" type="doc">
      <dgm:prSet loTypeId="urn:microsoft.com/office/officeart/2008/layout/TitledPictureBlocks" loCatId="pictur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99476C3-2A81-4D3E-B134-8CFCB39DDA5F}">
      <dgm:prSet phldrT="[Текст]"/>
      <dgm:spPr>
        <a:noFill/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Всего запланировано расходов 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14 858 264,00рублей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D473711-348F-42AD-A069-E93A31031663}" type="parTrans" cxnId="{DD807393-647F-4FF4-8B70-CD0B72D049B7}">
      <dgm:prSet/>
      <dgm:spPr/>
      <dgm:t>
        <a:bodyPr/>
        <a:lstStyle/>
        <a:p>
          <a:endParaRPr lang="ru-RU"/>
        </a:p>
      </dgm:t>
    </dgm:pt>
    <dgm:pt modelId="{C25A868D-A6E6-409F-BC9B-3807AC39FBF4}" type="sibTrans" cxnId="{DD807393-647F-4FF4-8B70-CD0B72D049B7}">
      <dgm:prSet/>
      <dgm:spPr/>
      <dgm:t>
        <a:bodyPr/>
        <a:lstStyle/>
        <a:p>
          <a:endParaRPr lang="ru-RU"/>
        </a:p>
      </dgm:t>
    </dgm:pt>
    <dgm:pt modelId="{FF3FBEF2-79DA-4384-AA3F-65AC63EE0747}" type="pres">
      <dgm:prSet presAssocID="{780C7CD0-6DBA-40F9-9A5B-BC4F9FE12613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399B798D-E5F6-44C9-AE36-C821D618352D}" type="pres">
      <dgm:prSet presAssocID="{899476C3-2A81-4D3E-B134-8CFCB39DDA5F}" presName="composite" presStyleCnt="0"/>
      <dgm:spPr/>
    </dgm:pt>
    <dgm:pt modelId="{85E56B1B-9BD5-49B1-8FF2-65F4FD596629}" type="pres">
      <dgm:prSet presAssocID="{899476C3-2A81-4D3E-B134-8CFCB39DDA5F}" presName="ParentText" presStyleLbl="node1" presStyleIdx="0" presStyleCnt="1" custScaleX="88138" custScaleY="356630" custLinFactY="-5596" custLinFactNeighborX="29175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5F33CE-3F20-42E5-AD94-FC4397BE5053}" type="pres">
      <dgm:prSet presAssocID="{899476C3-2A81-4D3E-B134-8CFCB39DDA5F}" presName="Image" presStyleLbl="bgImgPlace1" presStyleIdx="0" presStyleCnt="1" custLinFactNeighborX="28947" custLinFactNeighborY="6781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A7BAC3A0-0F57-44F3-B3C7-CC8D2140E7EE}" type="pres">
      <dgm:prSet presAssocID="{899476C3-2A81-4D3E-B134-8CFCB39DDA5F}" presName="ChildText" presStyleLbl="fgAcc1" presStyleIdx="0" presStyleCnt="0" custLinFactNeighborX="-16810" custLinFactNeighborY="47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30E6B1-B750-4379-A7C7-E26DB8153A71}" type="presOf" srcId="{899476C3-2A81-4D3E-B134-8CFCB39DDA5F}" destId="{85E56B1B-9BD5-49B1-8FF2-65F4FD596629}" srcOrd="0" destOrd="0" presId="urn:microsoft.com/office/officeart/2008/layout/TitledPictureBlocks"/>
    <dgm:cxn modelId="{CFFC8DF8-02B4-4E86-B752-1FFA00E01982}" type="presOf" srcId="{780C7CD0-6DBA-40F9-9A5B-BC4F9FE12613}" destId="{FF3FBEF2-79DA-4384-AA3F-65AC63EE0747}" srcOrd="0" destOrd="0" presId="urn:microsoft.com/office/officeart/2008/layout/TitledPictureBlocks"/>
    <dgm:cxn modelId="{DD807393-647F-4FF4-8B70-CD0B72D049B7}" srcId="{780C7CD0-6DBA-40F9-9A5B-BC4F9FE12613}" destId="{899476C3-2A81-4D3E-B134-8CFCB39DDA5F}" srcOrd="0" destOrd="0" parTransId="{BD473711-348F-42AD-A069-E93A31031663}" sibTransId="{C25A868D-A6E6-409F-BC9B-3807AC39FBF4}"/>
    <dgm:cxn modelId="{F162EAD8-BE6B-42F2-8DCF-7ECB46F81CDF}" type="presParOf" srcId="{FF3FBEF2-79DA-4384-AA3F-65AC63EE0747}" destId="{399B798D-E5F6-44C9-AE36-C821D618352D}" srcOrd="0" destOrd="0" presId="urn:microsoft.com/office/officeart/2008/layout/TitledPictureBlocks"/>
    <dgm:cxn modelId="{F2E92034-2803-42A3-8B0C-E36FAF53377A}" type="presParOf" srcId="{399B798D-E5F6-44C9-AE36-C821D618352D}" destId="{85E56B1B-9BD5-49B1-8FF2-65F4FD596629}" srcOrd="0" destOrd="0" presId="urn:microsoft.com/office/officeart/2008/layout/TitledPictureBlocks"/>
    <dgm:cxn modelId="{BB6AE4D9-CF12-4538-A0DD-ED0F3214A725}" type="presParOf" srcId="{399B798D-E5F6-44C9-AE36-C821D618352D}" destId="{495F33CE-3F20-42E5-AD94-FC4397BE5053}" srcOrd="1" destOrd="0" presId="urn:microsoft.com/office/officeart/2008/layout/TitledPictureBlocks"/>
    <dgm:cxn modelId="{ED1185A5-C310-435C-B807-D50AF7A38526}" type="presParOf" srcId="{399B798D-E5F6-44C9-AE36-C821D618352D}" destId="{A7BAC3A0-0F57-44F3-B3C7-CC8D2140E7EE}" srcOrd="2" destOrd="0" presId="urn:microsoft.com/office/officeart/2008/layout/TitledPictureBlock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A004BFF-004F-454F-BE51-394B82C01312}" type="doc">
      <dgm:prSet loTypeId="urn:microsoft.com/office/officeart/2005/8/layout/default#1" loCatId="list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DD7C8B1-1DDD-42A5-B4FB-4556BDFD4E75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    </a:t>
          </a:r>
          <a:r>
            <a:rPr lang="ru-RU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программа «Развитие культуры в Екатериновском сельском поселении Партизанского муниципального района  на 2020 - 2024 годы»                                                             4 464,5 тыс. руб.</a:t>
          </a:r>
        </a:p>
      </dgm:t>
    </dgm:pt>
    <dgm:pt modelId="{7934316A-E8F5-4B62-A76C-7CD703F9CF3E}" type="parTrans" cxnId="{FF155036-E9C7-487D-B580-F3DA20DDC775}">
      <dgm:prSet/>
      <dgm:spPr/>
      <dgm:t>
        <a:bodyPr/>
        <a:lstStyle/>
        <a:p>
          <a:endParaRPr lang="ru-RU"/>
        </a:p>
      </dgm:t>
    </dgm:pt>
    <dgm:pt modelId="{DD5C12EC-509E-4FCC-BB11-3B0EE242F624}" type="sibTrans" cxnId="{FF155036-E9C7-487D-B580-F3DA20DDC775}">
      <dgm:prSet/>
      <dgm:spPr/>
      <dgm:t>
        <a:bodyPr/>
        <a:lstStyle/>
        <a:p>
          <a:endParaRPr lang="ru-RU"/>
        </a:p>
      </dgm:t>
    </dgm:pt>
    <dgm:pt modelId="{BC377CB2-E46F-4482-8323-B46211FE4ECC}">
      <dgm:prSet/>
      <dgm:spPr>
        <a:solidFill>
          <a:srgbClr val="FFC00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«Материально-техническое обеспечение деятельности муниципального казённого учреждения культуры, спорта и административно-хозяйственного обеспечения деятельности Администрации Екатериновского сельского поселения на 2021-2024 годы» 2 016,7 тыс. руб.</a:t>
          </a:r>
          <a:endParaRPr lang="ru-RU" b="0" i="0" u="none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21D6DD-4CFB-4EE6-A8C2-26F993F1C5B6}" type="parTrans" cxnId="{658FCC66-6772-427D-824B-FA5ABEB7E763}">
      <dgm:prSet/>
      <dgm:spPr/>
      <dgm:t>
        <a:bodyPr/>
        <a:lstStyle/>
        <a:p>
          <a:endParaRPr lang="ru-RU"/>
        </a:p>
      </dgm:t>
    </dgm:pt>
    <dgm:pt modelId="{AF04C32D-18E1-4885-A3CB-9D851BA11C4D}" type="sibTrans" cxnId="{658FCC66-6772-427D-824B-FA5ABEB7E763}">
      <dgm:prSet/>
      <dgm:spPr/>
      <dgm:t>
        <a:bodyPr/>
        <a:lstStyle/>
        <a:p>
          <a:endParaRPr lang="ru-RU"/>
        </a:p>
      </dgm:t>
    </dgm:pt>
    <dgm:pt modelId="{889AEA55-10B9-4A4E-86CD-AB96D3812DC2}">
      <dgm:prSet/>
      <dgm:spPr>
        <a:solidFill>
          <a:srgbClr val="92D05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«Обеспечение пожарной безопасности на территории Екатериновского сельского поселения на 2021-2024 годы»               232,9 тыс. руб.</a:t>
          </a:r>
          <a:endParaRPr lang="ru-RU" b="0" u="none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4CA5CF-F1ED-493F-B2E9-95903504A28E}" type="parTrans" cxnId="{6A70DDB5-6FA3-4880-BD04-A6D1D36D332A}">
      <dgm:prSet/>
      <dgm:spPr/>
      <dgm:t>
        <a:bodyPr/>
        <a:lstStyle/>
        <a:p>
          <a:endParaRPr lang="ru-RU"/>
        </a:p>
      </dgm:t>
    </dgm:pt>
    <dgm:pt modelId="{F06C4EA6-7619-4609-9F0D-E0B8297D01C7}" type="sibTrans" cxnId="{6A70DDB5-6FA3-4880-BD04-A6D1D36D332A}">
      <dgm:prSet/>
      <dgm:spPr/>
      <dgm:t>
        <a:bodyPr/>
        <a:lstStyle/>
        <a:p>
          <a:endParaRPr lang="ru-RU"/>
        </a:p>
      </dgm:t>
    </dgm:pt>
    <dgm:pt modelId="{410540F3-34F4-456B-98A9-50EDAEE95F68}">
      <dgm:prSet/>
      <dgm:spPr>
        <a:solidFill>
          <a:srgbClr val="00B050"/>
        </a:solidFill>
      </dgm:spPr>
      <dgm:t>
        <a:bodyPr/>
        <a:lstStyle/>
        <a:p>
          <a:r>
            <a:rPr lang="ru-RU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программа "Благоустройство в Екатериновском сельском поселении на 2020-2024 годы</a:t>
          </a:r>
          <a:r>
            <a:rPr lang="ru-RU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«  2 594,2</a:t>
          </a:r>
          <a:r>
            <a:rPr lang="ru-RU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тыс. руб.</a:t>
          </a:r>
        </a:p>
      </dgm:t>
    </dgm:pt>
    <dgm:pt modelId="{6EC4ADFF-E1C7-4E28-AD34-C9573AE304A3}" type="parTrans" cxnId="{33A516C2-8D48-47AF-BFA5-F47EA04905C9}">
      <dgm:prSet/>
      <dgm:spPr/>
      <dgm:t>
        <a:bodyPr/>
        <a:lstStyle/>
        <a:p>
          <a:endParaRPr lang="ru-RU"/>
        </a:p>
      </dgm:t>
    </dgm:pt>
    <dgm:pt modelId="{F49A507B-BE45-4E8E-B152-73F902F60C68}" type="sibTrans" cxnId="{33A516C2-8D48-47AF-BFA5-F47EA04905C9}">
      <dgm:prSet/>
      <dgm:spPr/>
      <dgm:t>
        <a:bodyPr/>
        <a:lstStyle/>
        <a:p>
          <a:endParaRPr lang="ru-RU"/>
        </a:p>
      </dgm:t>
    </dgm:pt>
    <dgm:pt modelId="{181D2572-07B4-4C65-B359-44593FC66878}">
      <dgm:prSet/>
      <dgm:spPr>
        <a:solidFill>
          <a:srgbClr val="FF000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«Формирование современной городской среды на территории Екатериновского сельского поселения Партизанского муниципального района Приморского края на 2018-2027 годы»  3 200,0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baseline="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BED018A-5E67-4377-AA4C-CC20D1B43393}" type="parTrans" cxnId="{101F9979-9549-4440-A8CD-513B50092842}">
      <dgm:prSet/>
      <dgm:spPr/>
      <dgm:t>
        <a:bodyPr/>
        <a:lstStyle/>
        <a:p>
          <a:endParaRPr lang="ru-RU"/>
        </a:p>
      </dgm:t>
    </dgm:pt>
    <dgm:pt modelId="{5E4BB486-8C97-4D3F-AE09-F5B763F76489}" type="sibTrans" cxnId="{101F9979-9549-4440-A8CD-513B50092842}">
      <dgm:prSet/>
      <dgm:spPr/>
      <dgm:t>
        <a:bodyPr/>
        <a:lstStyle/>
        <a:p>
          <a:endParaRPr lang="ru-RU"/>
        </a:p>
      </dgm:t>
    </dgm:pt>
    <dgm:pt modelId="{6A0B1567-4014-4FDE-841F-D238591D9CD2}">
      <dgm:prSet/>
      <dgm:spPr>
        <a:solidFill>
          <a:srgbClr val="00B0F0"/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Подпрограмма «Формирование современной городской среды на территории Екатериновского сельского поселения Партизанского муниципального района Приморского края на 2019-2027 годы»                            3200,0 </a:t>
          </a:r>
          <a:r>
            <a:rPr lang="ru-RU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baseline="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4EFE61-52F3-4615-BD76-DEB93DCFCB14}" type="parTrans" cxnId="{7EDE1391-74C0-4191-B9EF-97EF89FCD061}">
      <dgm:prSet/>
      <dgm:spPr/>
      <dgm:t>
        <a:bodyPr/>
        <a:lstStyle/>
        <a:p>
          <a:endParaRPr lang="ru-RU"/>
        </a:p>
      </dgm:t>
    </dgm:pt>
    <dgm:pt modelId="{AF2E037A-8939-4301-809A-58D358DCC700}" type="sibTrans" cxnId="{7EDE1391-74C0-4191-B9EF-97EF89FCD061}">
      <dgm:prSet/>
      <dgm:spPr/>
      <dgm:t>
        <a:bodyPr/>
        <a:lstStyle/>
        <a:p>
          <a:endParaRPr lang="ru-RU"/>
        </a:p>
      </dgm:t>
    </dgm:pt>
    <dgm:pt modelId="{1A96A494-E66B-42A0-8D4C-D1909AA4164F}" type="pres">
      <dgm:prSet presAssocID="{3A004BFF-004F-454F-BE51-394B82C0131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27D1BF-A121-4029-97C0-C912CA742C9E}" type="pres">
      <dgm:prSet presAssocID="{ADD7C8B1-1DDD-42A5-B4FB-4556BDFD4E7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42DB42-2314-489A-A460-9D7EACA6D2E6}" type="pres">
      <dgm:prSet presAssocID="{DD5C12EC-509E-4FCC-BB11-3B0EE242F624}" presName="sibTrans" presStyleCnt="0"/>
      <dgm:spPr/>
    </dgm:pt>
    <dgm:pt modelId="{FC65B3A1-088C-4666-B102-C848C41268F2}" type="pres">
      <dgm:prSet presAssocID="{BC377CB2-E46F-4482-8323-B46211FE4EC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6C7FC0-E644-4189-910E-B9DE4FFD5405}" type="pres">
      <dgm:prSet presAssocID="{AF04C32D-18E1-4885-A3CB-9D851BA11C4D}" presName="sibTrans" presStyleCnt="0"/>
      <dgm:spPr/>
    </dgm:pt>
    <dgm:pt modelId="{851398B5-B54B-48AA-BD87-C3314867BC86}" type="pres">
      <dgm:prSet presAssocID="{889AEA55-10B9-4A4E-86CD-AB96D3812DC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AC5277-C141-4E76-B6CB-D9E9D9476FB0}" type="pres">
      <dgm:prSet presAssocID="{F06C4EA6-7619-4609-9F0D-E0B8297D01C7}" presName="sibTrans" presStyleCnt="0"/>
      <dgm:spPr/>
    </dgm:pt>
    <dgm:pt modelId="{E06B09FB-D845-4862-9875-9176D883718A}" type="pres">
      <dgm:prSet presAssocID="{410540F3-34F4-456B-98A9-50EDAEE95F68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B1EC28-BE13-484B-BA60-F0E17B1B856F}" type="pres">
      <dgm:prSet presAssocID="{F49A507B-BE45-4E8E-B152-73F902F60C68}" presName="sibTrans" presStyleCnt="0"/>
      <dgm:spPr/>
    </dgm:pt>
    <dgm:pt modelId="{D4BB7EBB-860A-45FC-B027-52250F322566}" type="pres">
      <dgm:prSet presAssocID="{181D2572-07B4-4C65-B359-44593FC66878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89E7B4-3728-4765-9327-820B10911D51}" type="pres">
      <dgm:prSet presAssocID="{5E4BB486-8C97-4D3F-AE09-F5B763F76489}" presName="sibTrans" presStyleCnt="0"/>
      <dgm:spPr/>
    </dgm:pt>
    <dgm:pt modelId="{57B2C0C8-0891-4A0C-9507-1504DC787914}" type="pres">
      <dgm:prSet presAssocID="{6A0B1567-4014-4FDE-841F-D238591D9CD2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92E7A7-A43A-43EC-8D03-67267119DBC1}" type="presOf" srcId="{3A004BFF-004F-454F-BE51-394B82C01312}" destId="{1A96A494-E66B-42A0-8D4C-D1909AA4164F}" srcOrd="0" destOrd="0" presId="urn:microsoft.com/office/officeart/2005/8/layout/default#1"/>
    <dgm:cxn modelId="{7EDE1391-74C0-4191-B9EF-97EF89FCD061}" srcId="{3A004BFF-004F-454F-BE51-394B82C01312}" destId="{6A0B1567-4014-4FDE-841F-D238591D9CD2}" srcOrd="5" destOrd="0" parTransId="{E94EFE61-52F3-4615-BD76-DEB93DCFCB14}" sibTransId="{AF2E037A-8939-4301-809A-58D358DCC700}"/>
    <dgm:cxn modelId="{FF155036-E9C7-487D-B580-F3DA20DDC775}" srcId="{3A004BFF-004F-454F-BE51-394B82C01312}" destId="{ADD7C8B1-1DDD-42A5-B4FB-4556BDFD4E75}" srcOrd="0" destOrd="0" parTransId="{7934316A-E8F5-4B62-A76C-7CD703F9CF3E}" sibTransId="{DD5C12EC-509E-4FCC-BB11-3B0EE242F624}"/>
    <dgm:cxn modelId="{EC9B2C41-057A-4C5F-BFCB-6C57D6317AE9}" type="presOf" srcId="{181D2572-07B4-4C65-B359-44593FC66878}" destId="{D4BB7EBB-860A-45FC-B027-52250F322566}" srcOrd="0" destOrd="0" presId="urn:microsoft.com/office/officeart/2005/8/layout/default#1"/>
    <dgm:cxn modelId="{D88761BE-BE26-4E99-8CA7-4C87BAA6B544}" type="presOf" srcId="{ADD7C8B1-1DDD-42A5-B4FB-4556BDFD4E75}" destId="{3427D1BF-A121-4029-97C0-C912CA742C9E}" srcOrd="0" destOrd="0" presId="urn:microsoft.com/office/officeart/2005/8/layout/default#1"/>
    <dgm:cxn modelId="{658FCC66-6772-427D-824B-FA5ABEB7E763}" srcId="{3A004BFF-004F-454F-BE51-394B82C01312}" destId="{BC377CB2-E46F-4482-8323-B46211FE4ECC}" srcOrd="1" destOrd="0" parTransId="{0221D6DD-4CFB-4EE6-A8C2-26F993F1C5B6}" sibTransId="{AF04C32D-18E1-4885-A3CB-9D851BA11C4D}"/>
    <dgm:cxn modelId="{95A76C22-0C7A-4BF0-86B9-4E65EB170D05}" type="presOf" srcId="{889AEA55-10B9-4A4E-86CD-AB96D3812DC2}" destId="{851398B5-B54B-48AA-BD87-C3314867BC86}" srcOrd="0" destOrd="0" presId="urn:microsoft.com/office/officeart/2005/8/layout/default#1"/>
    <dgm:cxn modelId="{33A516C2-8D48-47AF-BFA5-F47EA04905C9}" srcId="{3A004BFF-004F-454F-BE51-394B82C01312}" destId="{410540F3-34F4-456B-98A9-50EDAEE95F68}" srcOrd="3" destOrd="0" parTransId="{6EC4ADFF-E1C7-4E28-AD34-C9573AE304A3}" sibTransId="{F49A507B-BE45-4E8E-B152-73F902F60C68}"/>
    <dgm:cxn modelId="{3494CA32-9D51-43B5-A8FC-E7B32D153649}" type="presOf" srcId="{6A0B1567-4014-4FDE-841F-D238591D9CD2}" destId="{57B2C0C8-0891-4A0C-9507-1504DC787914}" srcOrd="0" destOrd="0" presId="urn:microsoft.com/office/officeart/2005/8/layout/default#1"/>
    <dgm:cxn modelId="{D333D822-A4BC-4ACA-942D-F1F249321AC0}" type="presOf" srcId="{410540F3-34F4-456B-98A9-50EDAEE95F68}" destId="{E06B09FB-D845-4862-9875-9176D883718A}" srcOrd="0" destOrd="0" presId="urn:microsoft.com/office/officeart/2005/8/layout/default#1"/>
    <dgm:cxn modelId="{1BFABF60-67E2-444B-9AF3-BE082C6C2431}" type="presOf" srcId="{BC377CB2-E46F-4482-8323-B46211FE4ECC}" destId="{FC65B3A1-088C-4666-B102-C848C41268F2}" srcOrd="0" destOrd="0" presId="urn:microsoft.com/office/officeart/2005/8/layout/default#1"/>
    <dgm:cxn modelId="{101F9979-9549-4440-A8CD-513B50092842}" srcId="{3A004BFF-004F-454F-BE51-394B82C01312}" destId="{181D2572-07B4-4C65-B359-44593FC66878}" srcOrd="4" destOrd="0" parTransId="{4BED018A-5E67-4377-AA4C-CC20D1B43393}" sibTransId="{5E4BB486-8C97-4D3F-AE09-F5B763F76489}"/>
    <dgm:cxn modelId="{6A70DDB5-6FA3-4880-BD04-A6D1D36D332A}" srcId="{3A004BFF-004F-454F-BE51-394B82C01312}" destId="{889AEA55-10B9-4A4E-86CD-AB96D3812DC2}" srcOrd="2" destOrd="0" parTransId="{1B4CA5CF-F1ED-493F-B2E9-95903504A28E}" sibTransId="{F06C4EA6-7619-4609-9F0D-E0B8297D01C7}"/>
    <dgm:cxn modelId="{998D5A13-9D85-4AB0-B441-9A352EBB7172}" type="presParOf" srcId="{1A96A494-E66B-42A0-8D4C-D1909AA4164F}" destId="{3427D1BF-A121-4029-97C0-C912CA742C9E}" srcOrd="0" destOrd="0" presId="urn:microsoft.com/office/officeart/2005/8/layout/default#1"/>
    <dgm:cxn modelId="{7A7E7BAD-95C0-4C45-97F9-33161DA2BC46}" type="presParOf" srcId="{1A96A494-E66B-42A0-8D4C-D1909AA4164F}" destId="{0842DB42-2314-489A-A460-9D7EACA6D2E6}" srcOrd="1" destOrd="0" presId="urn:microsoft.com/office/officeart/2005/8/layout/default#1"/>
    <dgm:cxn modelId="{A508F93A-5BE8-4CEB-90FE-547D0EFEBF47}" type="presParOf" srcId="{1A96A494-E66B-42A0-8D4C-D1909AA4164F}" destId="{FC65B3A1-088C-4666-B102-C848C41268F2}" srcOrd="2" destOrd="0" presId="urn:microsoft.com/office/officeart/2005/8/layout/default#1"/>
    <dgm:cxn modelId="{1272942A-0C42-4A18-8323-B9004ACC9C27}" type="presParOf" srcId="{1A96A494-E66B-42A0-8D4C-D1909AA4164F}" destId="{E46C7FC0-E644-4189-910E-B9DE4FFD5405}" srcOrd="3" destOrd="0" presId="urn:microsoft.com/office/officeart/2005/8/layout/default#1"/>
    <dgm:cxn modelId="{AD7B3D83-FBB0-4DC7-B7E2-3DEEC432F716}" type="presParOf" srcId="{1A96A494-E66B-42A0-8D4C-D1909AA4164F}" destId="{851398B5-B54B-48AA-BD87-C3314867BC86}" srcOrd="4" destOrd="0" presId="urn:microsoft.com/office/officeart/2005/8/layout/default#1"/>
    <dgm:cxn modelId="{E25A3B5D-DECC-40C3-8B6E-A894A9526E8B}" type="presParOf" srcId="{1A96A494-E66B-42A0-8D4C-D1909AA4164F}" destId="{E3AC5277-C141-4E76-B6CB-D9E9D9476FB0}" srcOrd="5" destOrd="0" presId="urn:microsoft.com/office/officeart/2005/8/layout/default#1"/>
    <dgm:cxn modelId="{5339F4A0-18F1-4B1D-930E-984961E8390E}" type="presParOf" srcId="{1A96A494-E66B-42A0-8D4C-D1909AA4164F}" destId="{E06B09FB-D845-4862-9875-9176D883718A}" srcOrd="6" destOrd="0" presId="urn:microsoft.com/office/officeart/2005/8/layout/default#1"/>
    <dgm:cxn modelId="{503BDA36-3319-4650-B179-8439C1387947}" type="presParOf" srcId="{1A96A494-E66B-42A0-8D4C-D1909AA4164F}" destId="{88B1EC28-BE13-484B-BA60-F0E17B1B856F}" srcOrd="7" destOrd="0" presId="urn:microsoft.com/office/officeart/2005/8/layout/default#1"/>
    <dgm:cxn modelId="{C2A35FBC-0CFB-489B-96D9-FD2E80368C63}" type="presParOf" srcId="{1A96A494-E66B-42A0-8D4C-D1909AA4164F}" destId="{D4BB7EBB-860A-45FC-B027-52250F322566}" srcOrd="8" destOrd="0" presId="urn:microsoft.com/office/officeart/2005/8/layout/default#1"/>
    <dgm:cxn modelId="{32045E9E-6984-4E50-963A-24AF792D80DB}" type="presParOf" srcId="{1A96A494-E66B-42A0-8D4C-D1909AA4164F}" destId="{F989E7B4-3728-4765-9327-820B10911D51}" srcOrd="9" destOrd="0" presId="urn:microsoft.com/office/officeart/2005/8/layout/default#1"/>
    <dgm:cxn modelId="{F78DA494-05A3-4A2E-9989-00306A21D7E4}" type="presParOf" srcId="{1A96A494-E66B-42A0-8D4C-D1909AA4164F}" destId="{57B2C0C8-0891-4A0C-9507-1504DC787914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6CEF46-EB05-4A1C-8EB3-0B420980129E}">
      <dsp:nvSpPr>
        <dsp:cNvPr id="0" name=""/>
        <dsp:cNvSpPr/>
      </dsp:nvSpPr>
      <dsp:spPr>
        <a:xfrm rot="16200000">
          <a:off x="74923" y="2542505"/>
          <a:ext cx="1155483" cy="131547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noFill/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9F37FD-5C3A-42D3-92FD-7B69BCCECB4C}">
      <dsp:nvSpPr>
        <dsp:cNvPr id="0" name=""/>
        <dsp:cNvSpPr/>
      </dsp:nvSpPr>
      <dsp:spPr>
        <a:xfrm>
          <a:off x="1071578" y="571502"/>
          <a:ext cx="1354916" cy="1188029"/>
        </a:xfrm>
        <a:prstGeom prst="roundRect">
          <a:avLst>
            <a:gd name="adj" fmla="val 16670"/>
          </a:avLst>
        </a:prstGeom>
        <a:solidFill>
          <a:schemeClr val="bg2">
            <a:lumMod val="75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Налоговые доходы</a:t>
          </a:r>
          <a:endParaRPr lang="ru-RU" sz="1400" kern="1200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29583" y="629507"/>
        <a:ext cx="1238906" cy="1072019"/>
      </dsp:txXfrm>
    </dsp:sp>
    <dsp:sp modelId="{A3DF3B78-772F-4359-8DB9-8FC211807BA1}">
      <dsp:nvSpPr>
        <dsp:cNvPr id="0" name=""/>
        <dsp:cNvSpPr/>
      </dsp:nvSpPr>
      <dsp:spPr>
        <a:xfrm>
          <a:off x="3357589" y="571508"/>
          <a:ext cx="4213984" cy="14027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1"/>
              </a:solidFill>
              <a:latin typeface="Times New Roman"/>
            </a:rPr>
            <a:t>Доходы от предусмотренных законодательством Российской Федерации о налогах и сборах федеральных налогов и сборов, в том числе от налогов, предусмотренных специальными налоговыми режимами, региональных налогов, местных налогов, а также пеней и штрафов по ним 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3357589" y="571508"/>
        <a:ext cx="4213984" cy="1402746"/>
      </dsp:txXfrm>
    </dsp:sp>
    <dsp:sp modelId="{53A251A0-B944-4BA8-81C0-84031743A461}">
      <dsp:nvSpPr>
        <dsp:cNvPr id="0" name=""/>
        <dsp:cNvSpPr/>
      </dsp:nvSpPr>
      <dsp:spPr>
        <a:xfrm rot="16200000">
          <a:off x="406339" y="2581438"/>
          <a:ext cx="1155483" cy="131547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noFill/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30757E-33C5-4119-8EDF-F37E0E6D01A8}">
      <dsp:nvSpPr>
        <dsp:cNvPr id="0" name=""/>
        <dsp:cNvSpPr/>
      </dsp:nvSpPr>
      <dsp:spPr>
        <a:xfrm>
          <a:off x="928700" y="2214573"/>
          <a:ext cx="1403934" cy="1289342"/>
        </a:xfrm>
        <a:prstGeom prst="roundRect">
          <a:avLst>
            <a:gd name="adj" fmla="val 16670"/>
          </a:avLst>
        </a:prstGeom>
        <a:solidFill>
          <a:srgbClr val="3FCD57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Неналоговые доходы                                                                             </a:t>
          </a:r>
          <a:endParaRPr lang="ru-RU" sz="1400" kern="1200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91652" y="2277525"/>
        <a:ext cx="1278030" cy="1163438"/>
      </dsp:txXfrm>
    </dsp:sp>
    <dsp:sp modelId="{BA9FF782-DDB2-4D47-97E6-2F221035A0D0}">
      <dsp:nvSpPr>
        <dsp:cNvPr id="0" name=""/>
        <dsp:cNvSpPr/>
      </dsp:nvSpPr>
      <dsp:spPr>
        <a:xfrm>
          <a:off x="3286147" y="2357456"/>
          <a:ext cx="4722703" cy="1100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0000"/>
              </a:solidFill>
              <a:latin typeface="Times New Roman"/>
            </a:rPr>
            <a:t>Поступающие в бюджет платежи за оказание муниципальных услуг, за пользование природными ресурсами, за пользование муниципальной собственностью, от продажи муниципального имущества, а также платежи в виде штрафов и иных санкций за нарушение законодательства </a:t>
          </a:r>
          <a:endParaRPr lang="ru-RU" sz="1400" kern="1200" dirty="0"/>
        </a:p>
      </dsp:txBody>
      <dsp:txXfrm>
        <a:off x="3286147" y="2357456"/>
        <a:ext cx="4722703" cy="1100460"/>
      </dsp:txXfrm>
    </dsp:sp>
    <dsp:sp modelId="{485F9950-F438-4A2B-AC67-C55BF8A103AE}">
      <dsp:nvSpPr>
        <dsp:cNvPr id="0" name=""/>
        <dsp:cNvSpPr/>
      </dsp:nvSpPr>
      <dsp:spPr>
        <a:xfrm>
          <a:off x="928685" y="3929092"/>
          <a:ext cx="1407688" cy="1114765"/>
        </a:xfrm>
        <a:prstGeom prst="roundRect">
          <a:avLst>
            <a:gd name="adj" fmla="val 16670"/>
          </a:avLst>
        </a:prstGeom>
        <a:solidFill>
          <a:schemeClr val="accent6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Безвозмездные поступления</a:t>
          </a:r>
          <a:endParaRPr lang="ru-RU" sz="1400" kern="1200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83113" y="3983520"/>
        <a:ext cx="1298832" cy="1005909"/>
      </dsp:txXfrm>
    </dsp:sp>
    <dsp:sp modelId="{BDF43623-D49A-4100-AE14-7D7EE1F8C98B}">
      <dsp:nvSpPr>
        <dsp:cNvPr id="0" name=""/>
        <dsp:cNvSpPr/>
      </dsp:nvSpPr>
      <dsp:spPr>
        <a:xfrm>
          <a:off x="3286142" y="4000526"/>
          <a:ext cx="4654570" cy="90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0000"/>
              </a:solidFill>
              <a:latin typeface="Times New Roman"/>
            </a:rPr>
            <a:t>Дотации, субсидии, субвенции, иные межбюджетные трансферты из федерального и краевого бюджета, а также безвозмездные поступления от физических и юридических лиц</a:t>
          </a:r>
          <a:endParaRPr lang="ru-RU" sz="1400" kern="1200" dirty="0"/>
        </a:p>
      </dsp:txBody>
      <dsp:txXfrm>
        <a:off x="3286142" y="4000526"/>
        <a:ext cx="4654570" cy="9097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A4337D-FF19-472E-916A-D9FD8841784D}">
      <dsp:nvSpPr>
        <dsp:cNvPr id="0" name=""/>
        <dsp:cNvSpPr/>
      </dsp:nvSpPr>
      <dsp:spPr>
        <a:xfrm>
          <a:off x="98532" y="0"/>
          <a:ext cx="5988992" cy="2984904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254000" bIns="205807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Программные расходы составляют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10 539 121,00 рублей (70,9%)</a:t>
          </a:r>
          <a:endParaRPr lang="ru-RU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8532" y="746226"/>
        <a:ext cx="5242766" cy="1492452"/>
      </dsp:txXfrm>
    </dsp:sp>
    <dsp:sp modelId="{B2F430F6-A5FF-4650-892D-A1CC762059F0}">
      <dsp:nvSpPr>
        <dsp:cNvPr id="0" name=""/>
        <dsp:cNvSpPr/>
      </dsp:nvSpPr>
      <dsp:spPr>
        <a:xfrm>
          <a:off x="220303" y="3541693"/>
          <a:ext cx="4112230" cy="13650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Исполнение бюджета в 2022 году планируется осуществлять в рамках </a:t>
          </a: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 </a:t>
          </a: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муниципальных программ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0303" y="3541693"/>
        <a:ext cx="4112230" cy="1365035"/>
      </dsp:txXfrm>
    </dsp:sp>
    <dsp:sp modelId="{5914EB7D-8A5B-4060-AAF1-418D36193991}">
      <dsp:nvSpPr>
        <dsp:cNvPr id="0" name=""/>
        <dsp:cNvSpPr/>
      </dsp:nvSpPr>
      <dsp:spPr>
        <a:xfrm>
          <a:off x="2741752" y="1861340"/>
          <a:ext cx="3205939" cy="1995229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-19765721"/>
            <a:satOff val="901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254000" bIns="205807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kern="12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Непрограммные расходы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2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4319 143,00рублей (29,06%)</a:t>
          </a:r>
          <a:endParaRPr lang="ru-RU" sz="1400" b="1" kern="1200" dirty="0">
            <a:solidFill>
              <a:schemeClr val="bg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41752" y="2360147"/>
        <a:ext cx="2707132" cy="9976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5F33CE-3F20-42E5-AD94-FC4397BE5053}">
      <dsp:nvSpPr>
        <dsp:cNvPr id="0" name=""/>
        <dsp:cNvSpPr/>
      </dsp:nvSpPr>
      <dsp:spPr>
        <a:xfrm>
          <a:off x="754741" y="1750052"/>
          <a:ext cx="2607320" cy="2209166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E56B1B-9BD5-49B1-8FF2-65F4FD596629}">
      <dsp:nvSpPr>
        <dsp:cNvPr id="0" name=""/>
        <dsp:cNvSpPr/>
      </dsp:nvSpPr>
      <dsp:spPr>
        <a:xfrm>
          <a:off x="915325" y="289188"/>
          <a:ext cx="2298040" cy="1356655"/>
        </a:xfrm>
        <a:prstGeom prst="rect">
          <a:avLst/>
        </a:prstGeom>
        <a:noFill/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Всего запланировано расходов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14 858 264,00рублей</a:t>
          </a:r>
          <a:endParaRPr lang="ru-RU" sz="19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15325" y="289188"/>
        <a:ext cx="2298040" cy="13566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27D1BF-A121-4029-97C0-C912CA742C9E}">
      <dsp:nvSpPr>
        <dsp:cNvPr id="0" name=""/>
        <dsp:cNvSpPr/>
      </dsp:nvSpPr>
      <dsp:spPr>
        <a:xfrm>
          <a:off x="0" y="649490"/>
          <a:ext cx="2536039" cy="1521624"/>
        </a:xfrm>
        <a:prstGeom prst="rect">
          <a:avLst/>
        </a:prstGeom>
        <a:solidFill>
          <a:schemeClr val="accent1">
            <a:lumMod val="75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    </a:t>
          </a:r>
          <a:r>
            <a:rPr lang="ru-RU" sz="11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программа «Развитие культуры в Екатериновском сельском поселении Партизанского муниципального района  на 2020 - 2024 годы»                                                             4 464,5 тыс. руб.</a:t>
          </a:r>
        </a:p>
      </dsp:txBody>
      <dsp:txXfrm>
        <a:off x="0" y="649490"/>
        <a:ext cx="2536039" cy="1521624"/>
      </dsp:txXfrm>
    </dsp:sp>
    <dsp:sp modelId="{FC65B3A1-088C-4666-B102-C848C41268F2}">
      <dsp:nvSpPr>
        <dsp:cNvPr id="0" name=""/>
        <dsp:cNvSpPr/>
      </dsp:nvSpPr>
      <dsp:spPr>
        <a:xfrm>
          <a:off x="2789644" y="649490"/>
          <a:ext cx="2536039" cy="1521624"/>
        </a:xfrm>
        <a:prstGeom prst="rect">
          <a:avLst/>
        </a:prstGeom>
        <a:solidFill>
          <a:srgbClr val="FFC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«Материально-техническое обеспечение деятельности муниципального казённого учреждения культуры, спорта и административно-хозяйственного обеспечения деятельности Администрации Екатериновского сельского поселения на 2021-2024 годы» 2 016,7 тыс. руб.</a:t>
          </a:r>
          <a:endParaRPr lang="ru-RU" sz="1100" b="0" i="0" u="none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89644" y="649490"/>
        <a:ext cx="2536039" cy="1521624"/>
      </dsp:txXfrm>
    </dsp:sp>
    <dsp:sp modelId="{851398B5-B54B-48AA-BD87-C3314867BC86}">
      <dsp:nvSpPr>
        <dsp:cNvPr id="0" name=""/>
        <dsp:cNvSpPr/>
      </dsp:nvSpPr>
      <dsp:spPr>
        <a:xfrm>
          <a:off x="5579287" y="649490"/>
          <a:ext cx="2536039" cy="1521624"/>
        </a:xfrm>
        <a:prstGeom prst="rect">
          <a:avLst/>
        </a:prstGeom>
        <a:solidFill>
          <a:srgbClr val="92D05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«Обеспечение пожарной безопасности на территории Екатериновского сельского поселения на 2021-2024 годы»               232,9 тыс. руб.</a:t>
          </a:r>
          <a:endParaRPr lang="ru-RU" sz="1100" b="0" u="none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79287" y="649490"/>
        <a:ext cx="2536039" cy="1521624"/>
      </dsp:txXfrm>
    </dsp:sp>
    <dsp:sp modelId="{E06B09FB-D845-4862-9875-9176D883718A}">
      <dsp:nvSpPr>
        <dsp:cNvPr id="0" name=""/>
        <dsp:cNvSpPr/>
      </dsp:nvSpPr>
      <dsp:spPr>
        <a:xfrm>
          <a:off x="0" y="2424719"/>
          <a:ext cx="2536039" cy="1521624"/>
        </a:xfrm>
        <a:prstGeom prst="rect">
          <a:avLst/>
        </a:prstGeom>
        <a:solidFill>
          <a:srgbClr val="00B05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  </a:t>
          </a:r>
          <a:r>
            <a:rPr lang="ru-RU" sz="11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Муниципальная программа "Благоустройство в Екатериновском сельском поселении на 2020-2024 годы</a:t>
          </a:r>
          <a:r>
            <a:rPr lang="ru-RU" sz="1100" kern="1200" baseline="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rPr>
            <a:t>«  2 594,2</a:t>
          </a:r>
          <a:r>
            <a:rPr lang="ru-RU" sz="1100" kern="1200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тыс. руб.</a:t>
          </a:r>
        </a:p>
      </dsp:txBody>
      <dsp:txXfrm>
        <a:off x="0" y="2424719"/>
        <a:ext cx="2536039" cy="1521624"/>
      </dsp:txXfrm>
    </dsp:sp>
    <dsp:sp modelId="{D4BB7EBB-860A-45FC-B027-52250F322566}">
      <dsp:nvSpPr>
        <dsp:cNvPr id="0" name=""/>
        <dsp:cNvSpPr/>
      </dsp:nvSpPr>
      <dsp:spPr>
        <a:xfrm>
          <a:off x="2789644" y="2424718"/>
          <a:ext cx="2536039" cy="1521624"/>
        </a:xfrm>
        <a:prstGeom prst="rect">
          <a:avLst/>
        </a:prstGeom>
        <a:solidFill>
          <a:srgbClr val="FF0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«Формирование современной городской среды на территории Екатериновского сельского поселения Партизанского муниципального района Приморского края на 2018-2027 годы»  3 200,0 </a:t>
          </a:r>
          <a:r>
            <a:rPr lang="ru-RU" sz="11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100" kern="1200" baseline="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89644" y="2424718"/>
        <a:ext cx="2536039" cy="1521624"/>
      </dsp:txXfrm>
    </dsp:sp>
    <dsp:sp modelId="{57B2C0C8-0891-4A0C-9507-1504DC787914}">
      <dsp:nvSpPr>
        <dsp:cNvPr id="0" name=""/>
        <dsp:cNvSpPr/>
      </dsp:nvSpPr>
      <dsp:spPr>
        <a:xfrm>
          <a:off x="5579287" y="2424718"/>
          <a:ext cx="2536039" cy="1521624"/>
        </a:xfrm>
        <a:prstGeom prst="rect">
          <a:avLst/>
        </a:prstGeom>
        <a:solidFill>
          <a:srgbClr val="00B0F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Подпрограмма «Формирование современной городской среды на территории Екатериновского сельского поселения Партизанского муниципального района Приморского края на 2019-2027 годы»                            3200,0 </a:t>
          </a:r>
          <a:r>
            <a:rPr lang="ru-RU" sz="1100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1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100" kern="1200" baseline="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579287" y="2424718"/>
        <a:ext cx="2536039" cy="15216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TitledPictureBlocks">
  <dgm:title val=""/>
  <dgm:desc val=""/>
  <dgm:catLst>
    <dgm:cat type="picture" pri="10000"/>
    <dgm:cat type="pictureconvert" pri="10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  <dgm:cxn modelId="90" srcId="0" destId="40" srcOrd="3" destOrd="0"/>
        <dgm:cxn modelId="42" srcId="40" destId="41" srcOrd="0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off" val="ctr"/>
          <dgm:param type="grDir" val="tL"/>
        </dgm:alg>
      </dgm:if>
      <dgm:else name="Name2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op="equ"/>
      <dgm:constr type="primFontSz" for="des" forName="ChildText" op="equ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787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ParentText" refType="w" fact="0"/>
              <dgm:constr type="t" for="ch" forName="ParentText" refType="h" fact="0"/>
              <dgm:constr type="w" for="ch" forName="ParentText" refType="w" fact="0.7457"/>
              <dgm:constr type="h" for="ch" forName="ParentText" refType="h" fact="0.15"/>
              <dgm:constr type="l" for="ch" forName="Image" refType="w" fact="0"/>
              <dgm:constr type="t" for="ch" forName="Image" refType="h" fact="0.1661"/>
              <dgm:constr type="w" for="ch" forName="Image" refType="w" fact="0.7457"/>
              <dgm:constr type="h" for="ch" forName="Image" refType="h" fact="0.8711"/>
              <dgm:constr type="l" for="ch" forName="ChildText" refType="w" fact="0.6464"/>
              <dgm:constr type="t" for="ch" forName="ChildText" refType="h" fact="0.288"/>
              <dgm:constr type="w" for="ch" forName="ChildText" refType="w" fact="0.3536"/>
              <dgm:constr type="h" for="ch" forName="ChildText" refType="h" fact="0.5074"/>
            </dgm:constrLst>
          </dgm:if>
          <dgm:else name="Name5">
            <dgm:constrLst>
              <dgm:constr type="l" for="ch" forName="ParentText" refType="w" fact="0.26"/>
              <dgm:constr type="t" for="ch" forName="ParentText" refType="h" fact="0"/>
              <dgm:constr type="w" for="ch" forName="ParentText" refType="w" fact="0.7457"/>
              <dgm:constr type="h" for="ch" forName="ParentText" refType="h" fact="0.15"/>
              <dgm:constr type="l" for="ch" forName="Image" refType="w" fact="0.26"/>
              <dgm:constr type="t" for="ch" forName="Image" refType="h" fact="0.1661"/>
              <dgm:constr type="w" for="ch" forName="Image" refType="w" fact="0.7446"/>
              <dgm:constr type="h" for="ch" forName="Image" refType="h" fact="0.8711"/>
              <dgm:constr type="l" for="ch" forName="ChildText" refType="w" fact="0"/>
              <dgm:constr type="t" for="ch" forName="ChildText" refType="h" fact="0.288"/>
              <dgm:constr type="w" for="ch" forName="ChildText" refType="w" fact="0.3536"/>
              <dgm:constr type="h" for="ch" forName="ChildText" refType="h" fact="0.5074"/>
            </dgm:constrLst>
          </dgm:else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ect" r:blip="" zOrderOff="10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ChildText" styleLbl="fgAcc1">
          <dgm:varLst>
            <dgm:chMax val="0"/>
            <dgm:chPref val="0"/>
            <dgm:bulletEnabled val="1"/>
          </dgm:varLst>
          <dgm:choose name="Name6">
            <dgm:if name="Name7" axis="des" ptType="node" func="cnt" op="equ" val="1">
              <dgm:alg type="tx">
                <dgm:param type="stBulletLvl" val="2"/>
                <dgm:param type="txAnchorVertCh" val="mid"/>
                <dgm:param type="parTxLTRAlign" val="l"/>
              </dgm:alg>
            </dgm:if>
            <dgm:else name="Name8">
              <dgm:alg type="tx">
                <dgm:param type="stBulletLvl" val="1"/>
                <dgm:param type="txAnchorVertCh" val="mid"/>
              </dgm:alg>
            </dgm:else>
          </dgm:choose>
          <dgm:choose name="Name9">
            <dgm:if name="Name10" axis="ch" ptType="node" func="cnt" op="gte" val="1"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</dgm:if>
            <dgm:else name="Name11"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EA63F4C-FB45-4E03-A157-EF2F7697DA27}" type="datetimeFigureOut">
              <a:rPr lang="ru-RU"/>
              <a:pPr>
                <a:defRPr/>
              </a:pPr>
              <a:t>30.05.2023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8C5A2AA-79C9-496D-B0F9-8FE17A899BF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86561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C5A2AA-79C9-496D-B0F9-8FE17A899BF2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955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8AE9DD-1BAE-4D63-AEC1-F8DADC1AC932}" type="slidenum">
              <a:rPr lang="ru-RU" smtClean="0"/>
              <a:pPr>
                <a:defRPr/>
              </a:pPr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1094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C5A2AA-79C9-496D-B0F9-8FE17A899BF2}" type="slidenum">
              <a:rPr lang="ru-RU" smtClean="0"/>
              <a:pPr>
                <a:defRPr/>
              </a:pPr>
              <a:t>27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1053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51565638-7DAB-4B39-AD7E-8C0F2B6C3AE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8396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72FEC299-12C3-4F38-8FAF-937CDA1FF5A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8240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72FEC299-12C3-4F38-8FAF-937CDA1FF5A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9689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72FEC299-12C3-4F38-8FAF-937CDA1FF5A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6150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72FEC299-12C3-4F38-8FAF-937CDA1FF5A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15083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72FEC299-12C3-4F38-8FAF-937CDA1FF5A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6205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72FEC299-12C3-4F38-8FAF-937CDA1FF5A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0602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BB1F0A6E-1B41-43FC-87E9-06319EF8F8C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30947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2D2CA30E-980C-4540-BC3D-B07B2D70A88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98922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AEFDE-106C-4087-8E9A-9742465FB0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0851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1BF1A42B-FA4E-4626-BC51-469E492B7AE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9033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B4BA8339-2EB9-4AC2-8822-FE107D4BB85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1391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152BE90D-FF8A-4A58-B486-A961E89413B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2884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99F689D3-43EC-4A67-B03C-75D2F7ADA93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5577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pPr>
              <a:defRPr/>
            </a:pPr>
            <a:fld id="{90705B2D-06D4-4E31-8F85-6066FB390C2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7558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51835D9B-80FE-47D2-955A-C3418846942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6580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C5053B31-D351-4E3B-9730-7A073D9A15DC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9918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pPr>
              <a:defRPr/>
            </a:pPr>
            <a:fld id="{C35D5FF7-D8F7-4E92-B99E-BD24B79635D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2480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2FEC299-12C3-4F38-8FAF-937CDA1FF5A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9883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18" r:id="rId12"/>
    <p:sldLayoutId id="2147483819" r:id="rId13"/>
    <p:sldLayoutId id="2147483820" r:id="rId14"/>
    <p:sldLayoutId id="2147483821" r:id="rId15"/>
    <p:sldLayoutId id="2147483822" r:id="rId16"/>
    <p:sldLayoutId id="2147483823" r:id="rId17"/>
    <p:sldLayoutId id="2147483824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diagramLayout" Target="../diagrams/layout1.xml"/><Relationship Id="rId7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chart" Target="../charts/chart10.xml"/><Relationship Id="rId4" Type="http://schemas.openxmlformats.org/officeDocument/2006/relationships/image" Target="../media/image6.e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500042"/>
            <a:ext cx="7772400" cy="14319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БЮДЖЕТ ДЛЯ ГРАЖДАН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85852" y="2143117"/>
            <a:ext cx="6545262" cy="1857388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chemeClr val="bg1"/>
                </a:solidFill>
              </a:rPr>
              <a:t>к бюджету </a:t>
            </a:r>
            <a:r>
              <a:rPr lang="ru-RU" sz="2400" dirty="0" smtClean="0">
                <a:solidFill>
                  <a:schemeClr val="bg1"/>
                </a:solidFill>
              </a:rPr>
              <a:t>Екатериновского </a:t>
            </a:r>
            <a:r>
              <a:rPr lang="ru-RU" sz="2400" dirty="0" smtClean="0">
                <a:solidFill>
                  <a:schemeClr val="bg1"/>
                </a:solidFill>
              </a:rPr>
              <a:t>сельского поселения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chemeClr val="bg1"/>
                </a:solidFill>
              </a:rPr>
              <a:t>Партизанского муниципального района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chemeClr val="bg1"/>
                </a:solidFill>
              </a:rPr>
              <a:t>на 2022 год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chemeClr val="bg1"/>
                </a:solidFill>
              </a:rPr>
              <a:t>и плановый период 2023 и 2024 годов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4000505"/>
            <a:ext cx="5072098" cy="183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>
              <a:lnSpc>
                <a:spcPct val="90000"/>
              </a:lnSpc>
              <a:buClr>
                <a:srgbClr val="FFFF00"/>
              </a:buClr>
              <a:defRPr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Решения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Муниципального комитета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Екатериновского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сельского поселения Партизанского муниципального района Приморского края от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23.12.2021г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37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-МПА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1" hangingPunct="1">
              <a:lnSpc>
                <a:spcPct val="90000"/>
              </a:lnSpc>
              <a:buClr>
                <a:srgbClr val="FFFF00"/>
              </a:buClr>
              <a:defRPr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«О бюджете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Екатериновского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сельского поселения на 2022 год и плановый период 2023 и 2024 годов»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08008"/>
          </a:xfrm>
        </p:spPr>
        <p:txBody>
          <a:bodyPr anchor="t"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Глоссарий</a:t>
            </a:r>
            <a:endParaRPr lang="ru-RU" sz="3200" b="1" dirty="0">
              <a:solidFill>
                <a:schemeClr val="accent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4" name="Picture 10" descr="K:\Управлен_бюдж_планир_и_межбюджет_отношений\Сводный отдел\Зам.бюджетный\БЮДЖЕТ\БЮДЖЕТ ДЛЯ ГРАЖДАН\ПОРТАЛ\2016\проект бюджета 2017-2019\картинки\проблема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4680508"/>
            <a:ext cx="1928826" cy="1963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Выноска-облако 5"/>
          <p:cNvSpPr/>
          <p:nvPr/>
        </p:nvSpPr>
        <p:spPr>
          <a:xfrm>
            <a:off x="428596" y="1000108"/>
            <a:ext cx="4071966" cy="2643206"/>
          </a:xfrm>
          <a:prstGeom prst="cloudCallout">
            <a:avLst>
              <a:gd name="adj1" fmla="val -38807"/>
              <a:gd name="adj2" fmla="val 7653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ДЕФИЦИТ БЮДЖЕТА </a:t>
            </a:r>
          </a:p>
          <a:p>
            <a:pPr lvl="0"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превышение расходов бюджета над его доходами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5214942" y="785794"/>
            <a:ext cx="3676968" cy="2428892"/>
          </a:xfrm>
          <a:prstGeom prst="cloudCallout">
            <a:avLst>
              <a:gd name="adj1" fmla="val -42985"/>
              <a:gd name="adj2" fmla="val 6165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ПРОФИЦИТ БЮДЖЕТА </a:t>
            </a:r>
          </a:p>
          <a:p>
            <a:pPr lvl="0"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превышение доходов бюджета над его расходами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3000364" y="3643314"/>
            <a:ext cx="4878304" cy="2649476"/>
          </a:xfrm>
          <a:prstGeom prst="cloudCallout">
            <a:avLst>
              <a:gd name="adj1" fmla="val -42985"/>
              <a:gd name="adj2" fmla="val 6165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lang="ru-RU" sz="16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БЮДЖЕТНЫЙ ПРОЦЕСС</a:t>
            </a:r>
          </a:p>
          <a:p>
            <a:pPr algn="ctr">
              <a:defRPr/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регламентируемая законодательством деятельность органов исполнительной власти, по составлению и рассмотрению проектов бюджетов, утверждению и исполнению бюджетов, контролю за их исполнением, осуществлению бюджетного учета, составлению, внешней проверке, рассмотрению и утверждению бюджетной отчетности</a:t>
            </a:r>
            <a:endParaRPr lang="zh-CN" altLang="en-US" sz="13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15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5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8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779446"/>
          </a:xfrm>
        </p:spPr>
        <p:txBody>
          <a:bodyPr anchor="t"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Глоссарий</a:t>
            </a:r>
            <a:endParaRPr lang="ru-RU" sz="3200" b="1" dirty="0">
              <a:solidFill>
                <a:schemeClr val="accent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4" name="Picture 10" descr="K:\Управлен_бюдж_планир_и_межбюджет_отношений\Сводный отдел\Зам.бюджетный\БЮДЖЕТ\БЮДЖЕТ ДЛЯ ГРАЖДАН\ПОРТАЛ\2016\проект бюджета 2017-2019\картинки\проблема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4680508"/>
            <a:ext cx="1928826" cy="1963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Выноска-облако 5"/>
          <p:cNvSpPr/>
          <p:nvPr/>
        </p:nvSpPr>
        <p:spPr>
          <a:xfrm>
            <a:off x="285720" y="571480"/>
            <a:ext cx="4071966" cy="3429024"/>
          </a:xfrm>
          <a:prstGeom prst="cloudCallout">
            <a:avLst>
              <a:gd name="adj1" fmla="val -36718"/>
              <a:gd name="adj2" fmla="val 6568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endParaRPr lang="ru-RU" sz="1600" b="1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6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РАСХОДНЫЕ ОБЯЗАТЕЛЬСТВА</a:t>
            </a:r>
          </a:p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200" dirty="0" smtClean="0">
                <a:solidFill>
                  <a:srgbClr val="000000"/>
                </a:solidFill>
                <a:cs typeface="Arial" panose="020B0604020202020204" pitchFamily="34" charset="0"/>
              </a:rPr>
              <a:t>обусловленные законом, иным нормативным правовым актом, договором или соглашением обязанности публично-правового образования или действующего от его имени казенного учреждения предоставить физическому или юридическому лицу, иному публично-правовому образованию, субъекту международного права средства из соответствующего бюджета. </a:t>
            </a:r>
            <a:endParaRPr lang="ru-RU" sz="12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5286380" y="500042"/>
            <a:ext cx="3676968" cy="2857520"/>
          </a:xfrm>
          <a:prstGeom prst="cloudCallout">
            <a:avLst>
              <a:gd name="adj1" fmla="val -58889"/>
              <a:gd name="adj2" fmla="val 5086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6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ВЕДОМСТВЕННАЯ СТРУКТУРА РАСХОДОВ  БЮДЖЕТА </a:t>
            </a:r>
          </a:p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600" dirty="0" smtClean="0">
                <a:solidFill>
                  <a:prstClr val="black"/>
                </a:solidFill>
                <a:cs typeface="Arial" panose="020B0604020202020204" pitchFamily="34" charset="0"/>
              </a:rPr>
              <a:t>распределение </a:t>
            </a:r>
            <a:r>
              <a:rPr lang="ru-RU" sz="1400" dirty="0" smtClean="0">
                <a:solidFill>
                  <a:prstClr val="black"/>
                </a:solidFill>
                <a:cs typeface="Arial" panose="020B0604020202020204" pitchFamily="34" charset="0"/>
              </a:rPr>
              <a:t>бюджетных ассигнований, предусмотренных законом о бюджете, по главным распорядителям бюджетных средств </a:t>
            </a:r>
            <a:endParaRPr lang="ru-RU" sz="14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3000364" y="3643314"/>
            <a:ext cx="4878304" cy="2649476"/>
          </a:xfrm>
          <a:prstGeom prst="cloudCallout">
            <a:avLst>
              <a:gd name="adj1" fmla="val -42985"/>
              <a:gd name="adj2" fmla="val 6165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lang="ru-RU" sz="16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600" b="1" dirty="0" smtClean="0">
                <a:solidFill>
                  <a:srgbClr val="000000"/>
                </a:solidFill>
                <a:cs typeface="Arial" panose="020B0604020202020204" pitchFamily="34" charset="0"/>
              </a:rPr>
              <a:t>МЕЖБЮДЖЕТНЫЕ ОТНОШЕНИЯ </a:t>
            </a:r>
          </a:p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400" dirty="0" smtClean="0">
                <a:solidFill>
                  <a:srgbClr val="000000"/>
                </a:solidFill>
                <a:cs typeface="Arial" panose="020B0604020202020204" pitchFamily="34" charset="0"/>
              </a:rPr>
              <a:t>взаимоотношения между публично-правовыми образованиями по вопросам регулирования бюджетных правоотношений, организации и осуществления бюджетного процесса</a:t>
            </a:r>
            <a:endParaRPr lang="ru-RU" sz="14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5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71472" y="142852"/>
            <a:ext cx="8229600" cy="779446"/>
          </a:xfrm>
        </p:spPr>
        <p:txBody>
          <a:bodyPr anchor="t"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Глоссарий</a:t>
            </a:r>
            <a:endParaRPr lang="ru-RU" sz="3200" b="1" dirty="0">
              <a:solidFill>
                <a:schemeClr val="accent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4" name="Picture 10" descr="K:\Управлен_бюдж_планир_и_межбюджет_отношений\Сводный отдел\Зам.бюджетный\БЮДЖЕТ\БЮДЖЕТ ДЛЯ ГРАЖДАН\ПОРТАЛ\2016\проект бюджета 2017-2019\картинки\проблема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4680508"/>
            <a:ext cx="1928826" cy="1963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Выноска-облако 5"/>
          <p:cNvSpPr/>
          <p:nvPr/>
        </p:nvSpPr>
        <p:spPr>
          <a:xfrm>
            <a:off x="357158" y="500042"/>
            <a:ext cx="3571900" cy="2428892"/>
          </a:xfrm>
          <a:prstGeom prst="cloudCallout">
            <a:avLst>
              <a:gd name="adj1" fmla="val -36718"/>
              <a:gd name="adj2" fmla="val 6568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endParaRPr lang="ru-RU" sz="1600" b="1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0" algn="ctr" fontAlgn="auto">
              <a:spcBef>
                <a:spcPts val="700"/>
              </a:spcBef>
              <a:spcAft>
                <a:spcPts val="0"/>
              </a:spcAft>
              <a:buClr>
                <a:srgbClr val="FEB80A"/>
              </a:buClr>
              <a:buSzPct val="60000"/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  </a:t>
            </a:r>
          </a:p>
          <a:p>
            <a:pPr lvl="0" algn="ctr" fontAlgn="auto">
              <a:spcBef>
                <a:spcPts val="700"/>
              </a:spcBef>
              <a:spcAft>
                <a:spcPts val="0"/>
              </a:spcAft>
              <a:buClr>
                <a:srgbClr val="FEB80A"/>
              </a:buClr>
              <a:buSzPct val="60000"/>
            </a:pP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средства, предоставляемые одним бюджетом бюджетной системы Российской Федерации другому бюджету бюджетной системы Российской Федерации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2500298" y="3000372"/>
            <a:ext cx="3676968" cy="2286016"/>
          </a:xfrm>
          <a:prstGeom prst="cloudCallout">
            <a:avLst>
              <a:gd name="adj1" fmla="val -58889"/>
              <a:gd name="adj2" fmla="val 5086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ДОТАЦИЯ</a:t>
            </a:r>
          </a:p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безвозмездные и безвозвратные денежные средства  нижестоящему бюджету без установления направления их использования</a:t>
            </a:r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5572132" y="4143380"/>
            <a:ext cx="3449544" cy="2143140"/>
          </a:xfrm>
          <a:prstGeom prst="cloudCallout">
            <a:avLst>
              <a:gd name="adj1" fmla="val -42985"/>
              <a:gd name="adj2" fmla="val 6165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СУБВЕНЦИЯ</a:t>
            </a:r>
          </a:p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целевые денежные средства, передаваемые бюджетам на исполнение переданных полномочий бюджетов</a:t>
            </a:r>
            <a:endParaRPr lang="ru-RU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Выноска-облако 8"/>
          <p:cNvSpPr/>
          <p:nvPr/>
        </p:nvSpPr>
        <p:spPr>
          <a:xfrm>
            <a:off x="5286380" y="714356"/>
            <a:ext cx="3857620" cy="2143140"/>
          </a:xfrm>
          <a:prstGeom prst="cloudCallout">
            <a:avLst>
              <a:gd name="adj1" fmla="val -58889"/>
              <a:gd name="adj2" fmla="val 5086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СУБСИДИЯ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безвозмездные целевые денежные средства, передаваемые бюджетам на условиях долевого софинансирования</a:t>
            </a:r>
            <a:endPara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213489430"/>
              </p:ext>
            </p:extLst>
          </p:nvPr>
        </p:nvGraphicFramePr>
        <p:xfrm>
          <a:off x="285720" y="857232"/>
          <a:ext cx="9051403" cy="6302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00759829"/>
              </p:ext>
            </p:extLst>
          </p:nvPr>
        </p:nvGraphicFramePr>
        <p:xfrm>
          <a:off x="5796136" y="4653136"/>
          <a:ext cx="3498414" cy="2115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618502454"/>
              </p:ext>
            </p:extLst>
          </p:nvPr>
        </p:nvGraphicFramePr>
        <p:xfrm>
          <a:off x="5580112" y="1124744"/>
          <a:ext cx="3563888" cy="1944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5734" y="547282"/>
            <a:ext cx="8657863" cy="88741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3"/>
                </a:solidFill>
                <a:latin typeface="+mn-lt"/>
                <a:cs typeface="Tahoma" pitchFamily="34" charset="0"/>
              </a:rPr>
              <a:t>Доходы формирующие бюджет поселения</a:t>
            </a:r>
            <a:endParaRPr lang="ru-RU" sz="2000" dirty="0">
              <a:solidFill>
                <a:schemeClr val="accent3"/>
              </a:solidFill>
              <a:latin typeface="+mn-lt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64515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177800"/>
            <a:ext cx="8362950" cy="67627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000" dirty="0">
                <a:solidFill>
                  <a:schemeClr val="accent3"/>
                </a:solidFill>
                <a:latin typeface="+mn-lt"/>
                <a:cs typeface="Tahoma" pitchFamily="34" charset="0"/>
              </a:rPr>
              <a:t>Этапы составления и утверждения </a:t>
            </a:r>
            <a:r>
              <a:rPr lang="ru-RU" sz="2000" dirty="0" smtClean="0">
                <a:solidFill>
                  <a:schemeClr val="accent3"/>
                </a:solidFill>
                <a:latin typeface="+mn-lt"/>
                <a:cs typeface="Tahoma" pitchFamily="34" charset="0"/>
              </a:rPr>
              <a:t>бюджета </a:t>
            </a:r>
            <a:r>
              <a:rPr lang="ru-RU" sz="2000" dirty="0" smtClean="0">
                <a:solidFill>
                  <a:schemeClr val="accent3"/>
                </a:solidFill>
                <a:latin typeface="+mn-lt"/>
                <a:cs typeface="Tahoma" pitchFamily="34" charset="0"/>
              </a:rPr>
              <a:t>Екатериновского </a:t>
            </a:r>
            <a:r>
              <a:rPr lang="ru-RU" sz="2000" dirty="0" smtClean="0">
                <a:solidFill>
                  <a:schemeClr val="accent3"/>
                </a:solidFill>
                <a:latin typeface="+mn-lt"/>
                <a:cs typeface="Tahoma" pitchFamily="34" charset="0"/>
              </a:rPr>
              <a:t>сельского поселения Партизанского муниципального района</a:t>
            </a:r>
            <a:endParaRPr lang="ru-RU" sz="2000" dirty="0">
              <a:solidFill>
                <a:schemeClr val="accent3"/>
              </a:solidFill>
              <a:latin typeface="+mn-lt"/>
              <a:cs typeface="Tahoma" pitchFamily="34" charset="0"/>
            </a:endParaRPr>
          </a:p>
        </p:txBody>
      </p:sp>
      <p:sp>
        <p:nvSpPr>
          <p:cNvPr id="2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15404" y="6215082"/>
            <a:ext cx="257148" cy="476250"/>
          </a:xfrm>
        </p:spPr>
        <p:txBody>
          <a:bodyPr/>
          <a:lstStyle/>
          <a:p>
            <a:pPr>
              <a:defRPr/>
            </a:pPr>
            <a:fld id="{4925ABC1-BCDE-47C2-BF1C-97135AF53CBE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19063" y="4000504"/>
            <a:ext cx="8696325" cy="1071570"/>
          </a:xfrm>
          <a:prstGeom prst="rect">
            <a:avLst/>
          </a:prstGeom>
          <a:effectLst>
            <a:outerShdw blurRad="25400" dist="25400" dir="2400000" algn="ctr" rotWithShape="0">
              <a:schemeClr val="tx1">
                <a:lumMod val="65000"/>
                <a:lumOff val="35000"/>
                <a:alpha val="71000"/>
              </a:schemeClr>
            </a:outerShdw>
          </a:effectLst>
        </p:spPr>
        <p:txBody>
          <a:bodyPr anchor="ctr">
            <a:normAutofit fontScale="75000" lnSpcReduction="20000"/>
          </a:bodyPr>
          <a:lstStyle/>
          <a:p>
            <a:pPr algn="ctr">
              <a:defRPr/>
            </a:pPr>
            <a:endParaRPr lang="ru-RU" sz="2500" b="1" dirty="0" smtClean="0">
              <a:solidFill>
                <a:schemeClr val="accent3"/>
              </a:solidFill>
              <a:latin typeface="+mn-lt"/>
              <a:ea typeface="+mj-ea"/>
              <a:cs typeface="Tahoma" pitchFamily="34" charset="0"/>
            </a:endParaRPr>
          </a:p>
          <a:p>
            <a:pPr algn="ctr">
              <a:defRPr/>
            </a:pPr>
            <a:endParaRPr lang="ru-RU" sz="2500" b="1" dirty="0" smtClean="0">
              <a:solidFill>
                <a:schemeClr val="accent3"/>
              </a:solidFill>
              <a:latin typeface="+mn-lt"/>
              <a:ea typeface="+mj-ea"/>
              <a:cs typeface="Tahoma" pitchFamily="34" charset="0"/>
            </a:endParaRPr>
          </a:p>
          <a:p>
            <a:pPr algn="ctr">
              <a:defRPr/>
            </a:pPr>
            <a:r>
              <a:rPr lang="ru-RU" sz="2500" b="1" dirty="0" smtClean="0">
                <a:solidFill>
                  <a:schemeClr val="accent3"/>
                </a:solidFill>
                <a:latin typeface="+mn-lt"/>
                <a:ea typeface="+mj-ea"/>
                <a:cs typeface="Tahoma" pitchFamily="34" charset="0"/>
              </a:rPr>
              <a:t>Нормативные </a:t>
            </a:r>
            <a:r>
              <a:rPr lang="ru-RU" sz="2500" b="1" dirty="0">
                <a:solidFill>
                  <a:schemeClr val="accent3"/>
                </a:solidFill>
                <a:latin typeface="+mn-lt"/>
                <a:ea typeface="+mj-ea"/>
                <a:cs typeface="Tahoma" pitchFamily="34" charset="0"/>
              </a:rPr>
              <a:t>правовые акты, регулирующие бюджетные правоотношения</a:t>
            </a:r>
          </a:p>
        </p:txBody>
      </p:sp>
      <p:sp>
        <p:nvSpPr>
          <p:cNvPr id="13317" name="Содержимое 2"/>
          <p:cNvSpPr txBox="1">
            <a:spLocks/>
          </p:cNvSpPr>
          <p:nvPr/>
        </p:nvSpPr>
        <p:spPr bwMode="auto">
          <a:xfrm>
            <a:off x="280988" y="5026025"/>
            <a:ext cx="8458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179388">
              <a:spcBef>
                <a:spcPct val="20000"/>
              </a:spcBef>
              <a:buClr>
                <a:srgbClr val="DD7E0E"/>
              </a:buClr>
              <a:buSzPct val="80000"/>
              <a:buFont typeface="Wingdings" pitchFamily="2" charset="2"/>
              <a:buChar char="ü"/>
              <a:tabLst>
                <a:tab pos="179388" algn="l"/>
              </a:tabLst>
            </a:pP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 Прогноз социально – экономического развития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Екатериновского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сельского поселения Партизанского 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муниципального района</a:t>
            </a:r>
          </a:p>
        </p:txBody>
      </p:sp>
      <p:sp>
        <p:nvSpPr>
          <p:cNvPr id="13318" name="Содержимое 2"/>
          <p:cNvSpPr txBox="1">
            <a:spLocks/>
          </p:cNvSpPr>
          <p:nvPr/>
        </p:nvSpPr>
        <p:spPr bwMode="auto">
          <a:xfrm>
            <a:off x="254000" y="5614988"/>
            <a:ext cx="8458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179388" algn="just">
              <a:spcBef>
                <a:spcPct val="20000"/>
              </a:spcBef>
              <a:buClr>
                <a:srgbClr val="DD7E0E"/>
              </a:buClr>
              <a:buSzPct val="80000"/>
              <a:buFont typeface="Wingdings" pitchFamily="2" charset="2"/>
              <a:buChar char="ü"/>
              <a:tabLst>
                <a:tab pos="179388" algn="l"/>
              </a:tabLst>
            </a:pP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Екатериновского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сельского поселения Партизанского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муниципального района </a:t>
            </a:r>
          </a:p>
        </p:txBody>
      </p:sp>
      <p:sp>
        <p:nvSpPr>
          <p:cNvPr id="13319" name="Содержимое 2"/>
          <p:cNvSpPr txBox="1">
            <a:spLocks/>
          </p:cNvSpPr>
          <p:nvPr/>
        </p:nvSpPr>
        <p:spPr bwMode="auto">
          <a:xfrm>
            <a:off x="271463" y="6146800"/>
            <a:ext cx="8458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179388">
              <a:spcBef>
                <a:spcPct val="20000"/>
              </a:spcBef>
              <a:buClr>
                <a:srgbClr val="DD7E0E"/>
              </a:buClr>
              <a:buSzPct val="80000"/>
              <a:buFont typeface="Wingdings" pitchFamily="2" charset="2"/>
              <a:buChar char="ü"/>
              <a:tabLst>
                <a:tab pos="179388" algn="l"/>
              </a:tabLst>
            </a:pP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Муниципальные программы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Екатериновского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сельского поселения Партизанского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муниципального района</a:t>
            </a:r>
          </a:p>
        </p:txBody>
      </p:sp>
      <p:grpSp>
        <p:nvGrpSpPr>
          <p:cNvPr id="3" name="Группа 16"/>
          <p:cNvGrpSpPr/>
          <p:nvPr/>
        </p:nvGrpSpPr>
        <p:grpSpPr>
          <a:xfrm>
            <a:off x="772160" y="1056641"/>
            <a:ext cx="2048949" cy="863599"/>
            <a:chOff x="0" y="603627"/>
            <a:chExt cx="2418582" cy="1041837"/>
          </a:xfrm>
          <a:scene3d>
            <a:camera prst="orthographicFront"/>
            <a:lightRig rig="flat" dir="t"/>
          </a:scene3d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0" y="603627"/>
              <a:ext cx="2418582" cy="1041837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Скругленный прямоугольник 4"/>
            <p:cNvSpPr/>
            <p:nvPr/>
          </p:nvSpPr>
          <p:spPr>
            <a:xfrm>
              <a:off x="50858" y="654485"/>
              <a:ext cx="2316866" cy="940121"/>
            </a:xfrm>
            <a:prstGeom prst="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231470" tIns="0" rIns="231470" bIns="0" spcCol="1270" anchor="ctr"/>
            <a:lstStyle/>
            <a:p>
              <a:pPr algn="ctr" defTabSz="8890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Schoolbook"/>
                </a:rPr>
                <a:t>Составление проекта бюджета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22251" y="2030413"/>
            <a:ext cx="2849552" cy="20928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12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ru-RU" sz="1200" dirty="0" smtClean="0">
                <a:latin typeface="Times New Roman" pitchFamily="18" charset="0"/>
              </a:rPr>
              <a:t>Основными документами, регламентирующими бюджетный процесс, являются БК РФ, Устав </a:t>
            </a:r>
            <a:r>
              <a:rPr lang="ru-RU" sz="1200" dirty="0" smtClean="0">
                <a:latin typeface="Times New Roman" pitchFamily="18" charset="0"/>
              </a:rPr>
              <a:t>Екатериновского </a:t>
            </a:r>
            <a:r>
              <a:rPr lang="ru-RU" sz="1200" dirty="0" smtClean="0">
                <a:latin typeface="Times New Roman" pitchFamily="18" charset="0"/>
              </a:rPr>
              <a:t>СП, Положение о бюджетном процессе  в </a:t>
            </a:r>
            <a:r>
              <a:rPr lang="ru-RU" sz="1200" dirty="0" smtClean="0">
                <a:latin typeface="Times New Roman" pitchFamily="18" charset="0"/>
              </a:rPr>
              <a:t>Екатериновском </a:t>
            </a:r>
            <a:r>
              <a:rPr lang="ru-RU" sz="1200" dirty="0" smtClean="0">
                <a:latin typeface="Times New Roman" pitchFamily="18" charset="0"/>
              </a:rPr>
              <a:t>СП. Ответственным за непосредственное составление проекта бюджета является финансовый орган Администрации сельского поселения</a:t>
            </a:r>
            <a:r>
              <a:rPr lang="ru-RU" sz="1000" dirty="0" smtClean="0">
                <a:latin typeface="Times New Roman" pitchFamily="18" charset="0"/>
              </a:rPr>
              <a:t>..</a:t>
            </a:r>
          </a:p>
          <a:p>
            <a:pPr algn="ctr">
              <a:defRPr/>
            </a:pPr>
            <a:endParaRPr lang="ru-RU" sz="1000" dirty="0">
              <a:latin typeface="Times New Roman" pitchFamily="18" charset="0"/>
            </a:endParaRPr>
          </a:p>
        </p:txBody>
      </p:sp>
      <p:grpSp>
        <p:nvGrpSpPr>
          <p:cNvPr id="5" name="Группа 20"/>
          <p:cNvGrpSpPr/>
          <p:nvPr/>
        </p:nvGrpSpPr>
        <p:grpSpPr>
          <a:xfrm>
            <a:off x="3698047" y="1039356"/>
            <a:ext cx="2184593" cy="863599"/>
            <a:chOff x="0" y="2623517"/>
            <a:chExt cx="2418582" cy="1041837"/>
          </a:xfrm>
          <a:scene3d>
            <a:camera prst="orthographicFront"/>
            <a:lightRig rig="flat" dir="t"/>
          </a:scene3d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0" y="2623517"/>
              <a:ext cx="2418582" cy="1041837"/>
            </a:xfrm>
            <a:prstGeom prst="round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23" name="Скругленный прямоугольник 4"/>
            <p:cNvSpPr/>
            <p:nvPr/>
          </p:nvSpPr>
          <p:spPr>
            <a:xfrm>
              <a:off x="50858" y="2674375"/>
              <a:ext cx="2316866" cy="940121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231470" tIns="0" rIns="231470" bIns="0" spcCol="1270" anchor="ctr"/>
            <a:lstStyle/>
            <a:p>
              <a:pPr algn="ctr" defTabSz="8890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chemeClr val="tx1"/>
                  </a:solidFill>
                  <a:latin typeface="Century Schoolbook"/>
                </a:rPr>
                <a:t>Рассмотрение проекта бюджета</a:t>
              </a:r>
            </a:p>
          </p:txBody>
        </p:sp>
      </p:grpSp>
      <p:sp>
        <p:nvSpPr>
          <p:cNvPr id="13323" name="TextBox 7"/>
          <p:cNvSpPr txBox="1">
            <a:spLocks noChangeArrowheads="1"/>
          </p:cNvSpPr>
          <p:nvPr/>
        </p:nvSpPr>
        <p:spPr bwMode="auto">
          <a:xfrm>
            <a:off x="3343275" y="2030413"/>
            <a:ext cx="2800361" cy="2308324"/>
          </a:xfrm>
          <a:prstGeom prst="rect">
            <a:avLst/>
          </a:prstGeom>
          <a:solidFill>
            <a:srgbClr val="FFE8D1"/>
          </a:solidFill>
          <a:ln w="38100">
            <a:solidFill>
              <a:srgbClr val="FFC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1200" dirty="0">
                <a:latin typeface="Times New Roman" pitchFamily="18" charset="0"/>
                <a:cs typeface="Times New Roman" pitchFamily="18" charset="0"/>
              </a:rPr>
              <a:t>Глава </a:t>
            </a: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Екатериновского</a:t>
            </a: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сельского поселения  </a:t>
            </a:r>
            <a:r>
              <a:rPr lang="ru-RU" altLang="ru-RU" sz="1200" dirty="0">
                <a:latin typeface="Times New Roman" pitchFamily="18" charset="0"/>
                <a:cs typeface="Times New Roman" pitchFamily="18" charset="0"/>
              </a:rPr>
              <a:t>представляет проект </a:t>
            </a: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altLang="ru-RU" sz="1200" dirty="0">
                <a:latin typeface="Times New Roman" pitchFamily="18" charset="0"/>
                <a:cs typeface="Times New Roman" pitchFamily="18" charset="0"/>
              </a:rPr>
              <a:t>на рассмотрение </a:t>
            </a: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Муниципального комитета поселения </a:t>
            </a:r>
            <a:r>
              <a:rPr lang="ru-RU" altLang="ru-RU" sz="1200" dirty="0">
                <a:latin typeface="Times New Roman" pitchFamily="18" charset="0"/>
                <a:cs typeface="Times New Roman" pitchFamily="18" charset="0"/>
              </a:rPr>
              <a:t>до 15 ноября текущего </a:t>
            </a: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года,. </a:t>
            </a:r>
            <a:r>
              <a:rPr lang="ru-RU" altLang="ru-RU" sz="1200" dirty="0">
                <a:latin typeface="Times New Roman" pitchFamily="18" charset="0"/>
                <a:cs typeface="Times New Roman" pitchFamily="18" charset="0"/>
              </a:rPr>
              <a:t>Председатель </a:t>
            </a: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Муниципального комитета </a:t>
            </a:r>
            <a:r>
              <a:rPr lang="ru-RU" altLang="ru-RU" sz="1200" dirty="0">
                <a:latin typeface="Times New Roman" pitchFamily="18" charset="0"/>
                <a:cs typeface="Times New Roman" pitchFamily="18" charset="0"/>
              </a:rPr>
              <a:t>направляет проект решения о бюджете </a:t>
            </a: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поселения в </a:t>
            </a:r>
            <a:r>
              <a:rPr lang="ru-RU" altLang="ru-RU" sz="1200" dirty="0">
                <a:latin typeface="Times New Roman" pitchFamily="18" charset="0"/>
                <a:cs typeface="Times New Roman" pitchFamily="18" charset="0"/>
              </a:rPr>
              <a:t>ревизионную комиссию для подготовки </a:t>
            </a: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заключения, Муниципальный комитет рассматривает </a:t>
            </a:r>
            <a:r>
              <a:rPr lang="ru-RU" altLang="ru-RU" sz="1200" dirty="0">
                <a:latin typeface="Times New Roman" pitchFamily="18" charset="0"/>
                <a:cs typeface="Times New Roman" pitchFamily="18" charset="0"/>
              </a:rPr>
              <a:t>проект решения о бюджете </a:t>
            </a: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поселения </a:t>
            </a:r>
            <a:r>
              <a:rPr lang="ru-RU" altLang="ru-RU" sz="12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двух </a:t>
            </a:r>
            <a:r>
              <a:rPr lang="ru-RU" altLang="ru-RU" sz="1200" dirty="0">
                <a:latin typeface="Times New Roman" pitchFamily="18" charset="0"/>
                <a:cs typeface="Times New Roman" pitchFamily="18" charset="0"/>
              </a:rPr>
              <a:t>чтениях</a:t>
            </a:r>
            <a:r>
              <a:rPr lang="ru-RU" altLang="ru-RU" sz="1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10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Группа 24"/>
          <p:cNvGrpSpPr/>
          <p:nvPr/>
        </p:nvGrpSpPr>
        <p:grpSpPr>
          <a:xfrm>
            <a:off x="6675119" y="1039356"/>
            <a:ext cx="2140267" cy="863599"/>
            <a:chOff x="38571" y="4629907"/>
            <a:chExt cx="2418582" cy="1041837"/>
          </a:xfrm>
          <a:scene3d>
            <a:camera prst="orthographicFront"/>
            <a:lightRig rig="flat" dir="t"/>
          </a:scene3d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38571" y="4629907"/>
              <a:ext cx="2418582" cy="1041837"/>
            </a:xfrm>
            <a:prstGeom prst="roundRect">
              <a:avLst/>
            </a:prstGeom>
            <a:gradFill rotWithShape="1">
              <a:gsLst>
                <a:gs pos="0">
                  <a:srgbClr val="AEBAD5">
                    <a:hueOff val="-277017"/>
                    <a:satOff val="-26528"/>
                    <a:lumOff val="-26667"/>
                    <a:alphaOff val="0"/>
                    <a:shade val="63000"/>
                    <a:satMod val="165000"/>
                  </a:srgbClr>
                </a:gs>
                <a:gs pos="30000">
                  <a:srgbClr val="AEBAD5">
                    <a:hueOff val="-277017"/>
                    <a:satOff val="-26528"/>
                    <a:lumOff val="-26667"/>
                    <a:alphaOff val="0"/>
                    <a:shade val="58000"/>
                    <a:satMod val="165000"/>
                  </a:srgbClr>
                </a:gs>
                <a:gs pos="75000">
                  <a:srgbClr val="AEBAD5">
                    <a:hueOff val="-277017"/>
                    <a:satOff val="-26528"/>
                    <a:lumOff val="-26667"/>
                    <a:alphaOff val="0"/>
                    <a:shade val="30000"/>
                    <a:satMod val="175000"/>
                  </a:srgbClr>
                </a:gs>
                <a:gs pos="100000">
                  <a:srgbClr val="AEBAD5">
                    <a:hueOff val="-277017"/>
                    <a:satOff val="-26528"/>
                    <a:lumOff val="-26667"/>
                    <a:alphaOff val="0"/>
                    <a:shade val="15000"/>
                    <a:satMod val="175000"/>
                  </a:srgbClr>
                </a:gs>
              </a:gsLst>
              <a:path path="circle">
                <a:fillToRect l="5000" t="100000" r="120000" b="10000"/>
              </a:path>
            </a:gradFill>
            <a:ln>
              <a:noFill/>
            </a:ln>
            <a:effectLst>
              <a:outerShdw blurRad="50800" dist="20000" dir="5400000" rotWithShape="0">
                <a:srgbClr val="000000">
                  <a:alpha val="42000"/>
                </a:srgbClr>
              </a:outerShdw>
            </a:effectLst>
            <a:sp3d prstMaterial="plastic">
              <a:bevelT w="120900" h="88900"/>
              <a:bevelB w="88900" h="31750" prst="angle"/>
            </a:sp3d>
          </p:spPr>
        </p:sp>
        <p:sp>
          <p:nvSpPr>
            <p:cNvPr id="27" name="Скругленный прямоугольник 4"/>
            <p:cNvSpPr/>
            <p:nvPr/>
          </p:nvSpPr>
          <p:spPr>
            <a:xfrm>
              <a:off x="89429" y="4680765"/>
              <a:ext cx="2316866" cy="940121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231470" tIns="0" rIns="231470" bIns="0" spcCol="1270" anchor="ctr"/>
            <a:lstStyle/>
            <a:p>
              <a:pPr algn="ctr" defTabSz="8890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400" dirty="0">
                  <a:solidFill>
                    <a:sysClr val="window" lastClr="FFFFFF"/>
                  </a:solidFill>
                  <a:latin typeface="Century Schoolbook"/>
                </a:rPr>
                <a:t>Утверждение проекта бюджета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6340475" y="2030413"/>
            <a:ext cx="2630488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Проект бюджета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поселения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утверждается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Муниципальным комитетом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 форме решения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Муниципального комитета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Екатериновского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сельского поселения ,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решение, подлежит обнародованию путем опубликования его в газете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Екатериновский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вестник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 размещению на официальном сайте администрации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Екатериновского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сельского поселения.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214290"/>
            <a:ext cx="7793037" cy="1462087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Tahoma" pitchFamily="34" charset="0"/>
              </a:rPr>
              <a:t>Основные характеристики бюджета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Tahoma" pitchFamily="34" charset="0"/>
              </a:rPr>
              <a:t>Екатериновского </a:t>
            </a: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Tahoma" pitchFamily="34" charset="0"/>
              </a:rPr>
              <a:t>сельского поселения </a:t>
            </a:r>
            <a:b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Tahoma" pitchFamily="34" charset="0"/>
              </a:rPr>
            </a:b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Tahoma" pitchFamily="34" charset="0"/>
              </a:rPr>
              <a:t>на 2022 год и плановый период 2023 и 2024 годов </a:t>
            </a:r>
            <a:b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Tahoma" pitchFamily="34" charset="0"/>
              </a:rPr>
            </a:br>
            <a:r>
              <a:rPr lang="ru-RU" sz="2200" dirty="0" smtClean="0">
                <a:solidFill>
                  <a:schemeClr val="tx2">
                    <a:lumMod val="50000"/>
                  </a:schemeClr>
                </a:solidFill>
                <a:latin typeface="+mn-lt"/>
                <a:cs typeface="Tahoma" pitchFamily="34" charset="0"/>
              </a:rPr>
              <a:t>                                                                       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</a:rPr>
              <a:t>(руб.)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graphicFrame>
        <p:nvGraphicFramePr>
          <p:cNvPr id="33942" name="Group 15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349758628"/>
              </p:ext>
            </p:extLst>
          </p:nvPr>
        </p:nvGraphicFramePr>
        <p:xfrm>
          <a:off x="827584" y="2060848"/>
          <a:ext cx="7848872" cy="3906688"/>
        </p:xfrm>
        <a:graphic>
          <a:graphicData uri="http://schemas.openxmlformats.org/drawingml/2006/table">
            <a:tbl>
              <a:tblPr/>
              <a:tblGrid>
                <a:gridCol w="3256274"/>
                <a:gridCol w="1609490"/>
                <a:gridCol w="1512168"/>
                <a:gridCol w="1470940"/>
              </a:tblGrid>
              <a:tr h="4619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2022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2023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2024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603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I.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Доходы, всего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из них: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14 858 264,00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14 896 417,35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14 830 537,35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901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5 500 000,00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5 000 000,00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5 000 000,00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9 358 264,00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9 896 417,35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9 330 537,35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651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II.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Расходы, 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14 858 264,00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14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896 417,35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14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830 537,35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901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III.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Дефицит (-),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itchFamily="18" charset="0"/>
                        </a:rPr>
                        <a:t> профицит (+)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214290"/>
            <a:ext cx="7793037" cy="1462087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kern="1200" dirty="0" smtClean="0">
                <a:solidFill>
                  <a:prstClr val="black"/>
                </a:solidFill>
                <a:effectLst/>
                <a:latin typeface="Times New Roman" pitchFamily="18" charset="0"/>
                <a:cs typeface="Times New Roman" pitchFamily="18" charset="0"/>
              </a:rPr>
              <a:t>Муниципальный долг</a:t>
            </a:r>
            <a:endParaRPr lang="ru-RU" sz="4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781832"/>
            <a:ext cx="76746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Муниципальный долг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обязательства, возникающие из муниципальных заимствований, гарантий по обязательствам третьих лиц, другие обязательства в соответствии с видами</a:t>
            </a:r>
            <a:b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долговых обязательств, установленными Бюджетным кодексом, принятые на себя муниципальным образованием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1071538" y="3714752"/>
            <a:ext cx="6735338" cy="1571637"/>
            <a:chOff x="897081" y="1119716"/>
            <a:chExt cx="7612760" cy="2575477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897081" y="1353852"/>
              <a:ext cx="7612760" cy="2341341"/>
            </a:xfrm>
            <a:prstGeom prst="rect">
              <a:avLst/>
            </a:prstGeom>
            <a:solidFill>
              <a:schemeClr val="accent5">
                <a:lumMod val="20000"/>
                <a:lumOff val="80000"/>
                <a:alpha val="90000"/>
              </a:schemeClr>
            </a:solidFill>
          </p:spPr>
          <p:style>
            <a:lnRef idx="2">
              <a:schemeClr val="accent4">
                <a:hueOff val="7484979"/>
                <a:satOff val="-41387"/>
                <a:lumOff val="-3529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Прямоугольник 7"/>
            <p:cNvSpPr/>
            <p:nvPr/>
          </p:nvSpPr>
          <p:spPr>
            <a:xfrm>
              <a:off x="897081" y="1119716"/>
              <a:ext cx="3806380" cy="25754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180975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2000" b="1" kern="1200" dirty="0" smtClean="0"/>
                <a:t>По видам </a:t>
              </a:r>
            </a:p>
            <a:p>
              <a:pPr marL="180975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2000" b="1" kern="1200" dirty="0" smtClean="0"/>
                <a:t>долговых </a:t>
              </a:r>
            </a:p>
            <a:p>
              <a:pPr marL="180975" lvl="0" indent="0" algn="l" defTabSz="10668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ru-RU" sz="2000" b="1" kern="1200" dirty="0" smtClean="0"/>
                <a:t>обязательств</a:t>
              </a:r>
              <a:endParaRPr lang="ru-RU" sz="2000" b="1" kern="1200" dirty="0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3214678" y="4214818"/>
            <a:ext cx="4513425" cy="1143008"/>
            <a:chOff x="3947568" y="896136"/>
            <a:chExt cx="4513425" cy="2652702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3947568" y="1610516"/>
              <a:ext cx="4513425" cy="1938322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Прямоугольник 10"/>
            <p:cNvSpPr/>
            <p:nvPr/>
          </p:nvSpPr>
          <p:spPr>
            <a:xfrm>
              <a:off x="3947568" y="896136"/>
              <a:ext cx="4513425" cy="164307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000" tIns="36000" rIns="36000" bIns="36000" numCol="1" spcCol="1270" anchor="ctr" anchorCtr="0">
              <a:noAutofit/>
            </a:bodyPr>
            <a:lstStyle/>
            <a:p>
              <a:pPr marL="180975" lvl="1" indent="-180975" algn="l" defTabSz="711200">
                <a:lnSpc>
                  <a:spcPct val="100000"/>
                </a:lnSpc>
                <a:spcBef>
                  <a:spcPct val="0"/>
                </a:spcBef>
                <a:spcAft>
                  <a:spcPts val="500"/>
                </a:spcAft>
                <a:buChar char="••"/>
              </a:pPr>
              <a:r>
                <a:rPr lang="ru-RU" altLang="ru-RU" sz="1400" b="0" kern="1200" dirty="0" smtClean="0">
                  <a:latin typeface="+mn-lt"/>
                </a:rPr>
                <a:t>бюджетные кредиты, привлеченные от других бюджетов бюджетной системы Российской Федерации;</a:t>
              </a:r>
              <a:endParaRPr lang="ru-RU" sz="1400" kern="1200" dirty="0">
                <a:latin typeface="+mn-lt"/>
              </a:endParaRPr>
            </a:p>
            <a:p>
              <a:pPr marL="180975" lvl="1" indent="-180975" algn="l" defTabSz="711200">
                <a:lnSpc>
                  <a:spcPct val="100000"/>
                </a:lnSpc>
                <a:spcBef>
                  <a:spcPct val="0"/>
                </a:spcBef>
                <a:spcAft>
                  <a:spcPts val="500"/>
                </a:spcAft>
                <a:buChar char="••"/>
              </a:pPr>
              <a:r>
                <a:rPr lang="ru-RU" altLang="ru-RU" sz="1400" b="0" kern="1200" dirty="0" smtClean="0">
                  <a:latin typeface="+mn-lt"/>
                </a:rPr>
                <a:t>государственные ценные бумаги;</a:t>
              </a:r>
              <a:endParaRPr lang="ru-RU" sz="1400" kern="1200" dirty="0">
                <a:latin typeface="+mn-lt"/>
              </a:endParaRPr>
            </a:p>
            <a:p>
              <a:pPr marL="180975" lvl="1" indent="-180975" algn="l" defTabSz="711200">
                <a:lnSpc>
                  <a:spcPct val="100000"/>
                </a:lnSpc>
                <a:spcBef>
                  <a:spcPct val="0"/>
                </a:spcBef>
                <a:spcAft>
                  <a:spcPts val="500"/>
                </a:spcAft>
                <a:buChar char="••"/>
              </a:pPr>
              <a:r>
                <a:rPr lang="ru-RU" altLang="ru-RU" sz="1400" b="0" kern="1200" dirty="0" smtClean="0">
                  <a:latin typeface="+mn-lt"/>
                </a:rPr>
                <a:t>кредиты, полученные от кредитных организаций;</a:t>
              </a:r>
              <a:endParaRPr lang="ru-RU" sz="1400" kern="1200" dirty="0">
                <a:latin typeface="+mn-lt"/>
              </a:endParaRPr>
            </a:p>
            <a:p>
              <a:pPr marL="180975" lvl="1" indent="-180975" algn="l" defTabSz="711200">
                <a:lnSpc>
                  <a:spcPct val="100000"/>
                </a:lnSpc>
                <a:spcBef>
                  <a:spcPct val="0"/>
                </a:spcBef>
                <a:spcAft>
                  <a:spcPts val="500"/>
                </a:spcAft>
                <a:buChar char="••"/>
              </a:pPr>
              <a:r>
                <a:rPr lang="ru-RU" altLang="ru-RU" sz="1400" b="0" kern="1200" dirty="0" smtClean="0">
                  <a:latin typeface="+mn-lt"/>
                </a:rPr>
                <a:t>государственные гарантии.</a:t>
              </a:r>
              <a:endParaRPr lang="ru-RU" sz="1400" kern="1200" dirty="0">
                <a:latin typeface="+mn-lt"/>
              </a:endParaRPr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1142976" y="5429264"/>
            <a:ext cx="67151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Муниципальный долг в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Екатериновском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сельском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поселении по состоянию на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01.01.2022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 отсутствует</a:t>
            </a:r>
            <a:endParaRPr lang="ru-RU" b="1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налоговых и неналоговых доходов </a:t>
            </a:r>
            <a:b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Екатериновского </a:t>
            </a: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  <a:b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2020 – 2024</a:t>
            </a:r>
            <a:b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годы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913391708"/>
              </p:ext>
            </p:extLst>
          </p:nvPr>
        </p:nvGraphicFramePr>
        <p:xfrm>
          <a:off x="642910" y="1500174"/>
          <a:ext cx="7929618" cy="4551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480716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Екатериновского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 в 2022 году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(в тыс.рублей)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108906394"/>
              </p:ext>
            </p:extLst>
          </p:nvPr>
        </p:nvGraphicFramePr>
        <p:xfrm>
          <a:off x="0" y="1428736"/>
          <a:ext cx="8928992" cy="5272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91913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налога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доходы физических лиц в бюджет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Екатериновского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 (в тыс. рублей) НДФЛ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252927785"/>
              </p:ext>
            </p:extLst>
          </p:nvPr>
        </p:nvGraphicFramePr>
        <p:xfrm>
          <a:off x="107504" y="2420888"/>
          <a:ext cx="892899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715404" y="6215082"/>
            <a:ext cx="257148" cy="476250"/>
          </a:xfrm>
        </p:spPr>
        <p:txBody>
          <a:bodyPr/>
          <a:lstStyle/>
          <a:p>
            <a:pPr>
              <a:defRPr/>
            </a:pPr>
            <a:fld id="{4ACB15E6-E510-4187-929F-6376E6CC7B9D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9219" name="Прямоугольник 5"/>
          <p:cNvSpPr>
            <a:spLocks noChangeArrowheads="1"/>
          </p:cNvSpPr>
          <p:nvPr/>
        </p:nvSpPr>
        <p:spPr bwMode="auto">
          <a:xfrm>
            <a:off x="899592" y="461540"/>
            <a:ext cx="67890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  <a:cs typeface="Tahoma" pitchFamily="34" charset="0"/>
              </a:rPr>
              <a:t>Уважаемые </a:t>
            </a:r>
            <a:r>
              <a:rPr lang="ru-RU" sz="24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  <a:cs typeface="Tahoma" pitchFamily="34" charset="0"/>
              </a:rPr>
              <a:t>жители </a:t>
            </a:r>
          </a:p>
          <a:p>
            <a:pPr algn="ctr"/>
            <a:r>
              <a:rPr lang="ru-RU" sz="24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  <a:cs typeface="Tahoma" pitchFamily="34" charset="0"/>
              </a:rPr>
              <a:t>Екатериновского сельского </a:t>
            </a:r>
            <a:r>
              <a:rPr lang="ru-RU" sz="24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  <a:cs typeface="Tahoma" pitchFamily="34" charset="0"/>
              </a:rPr>
              <a:t>поселения!</a:t>
            </a:r>
            <a:endParaRPr lang="ru-RU" sz="2400" b="1" i="1" dirty="0">
              <a:solidFill>
                <a:schemeClr val="accent3">
                  <a:lumMod val="60000"/>
                  <a:lumOff val="40000"/>
                </a:schemeClr>
              </a:solidFill>
              <a:latin typeface="+mn-lt"/>
              <a:cs typeface="Tahoma" pitchFamily="34" charset="0"/>
            </a:endParaRPr>
          </a:p>
        </p:txBody>
      </p:sp>
      <p:sp>
        <p:nvSpPr>
          <p:cNvPr id="9220" name="TextBox 6"/>
          <p:cNvSpPr txBox="1">
            <a:spLocks noChangeArrowheads="1"/>
          </p:cNvSpPr>
          <p:nvPr/>
        </p:nvSpPr>
        <p:spPr bwMode="auto">
          <a:xfrm>
            <a:off x="185738" y="3643314"/>
            <a:ext cx="878522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6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«Бюджет для граждан» - информационный сборник, который знакомит население с основными положениями главного финансового документа - бюджета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Екатериновского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Партизанского муниципального района на 2022 год и плановый период 2023 и 2024 годов, который  создан специально для того, чтобы каждый житель был осведомлен, как формируется и расходуется бюджет поселения, сколько в бюджет поступает средств и на какие цели они направляются.</a:t>
            </a: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4000496" y="1285860"/>
            <a:ext cx="4712836" cy="2143140"/>
          </a:xfrm>
          <a:prstGeom prst="horizontalScroll">
            <a:avLst>
              <a:gd name="adj" fmla="val 11876"/>
            </a:avLst>
          </a:prstGeom>
          <a:solidFill>
            <a:srgbClr val="EBDDC3"/>
          </a:solidFill>
          <a:ln w="38100" cap="flat" cmpd="sng" algn="ctr">
            <a:solidFill>
              <a:sysClr val="window" lastClr="FFFFFF"/>
            </a:solidFill>
            <a:prstDash val="solid"/>
          </a:ln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i="1" kern="0" dirty="0" smtClean="0">
              <a:solidFill>
                <a:sysClr val="windowText" lastClr="000000"/>
              </a:solidFill>
              <a:latin typeface="Cambria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С </a:t>
            </a:r>
            <a:r>
              <a:rPr kumimoji="0" lang="ru-RU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2013 года на всех уровнях управления следует регулярно публиковать (размещать в сети Интернет) брошюру «Бюджет для граждан». Это даст возможность в доступной форме информировать население о соответствующих бюджетах, планируемых и достигнутых результатах использования бюджетных </a:t>
            </a:r>
            <a:r>
              <a:rPr kumimoji="0" lang="ru-RU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средств.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1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Президент </a:t>
            </a:r>
            <a:r>
              <a:rPr kumimoji="0" lang="ru-RU" sz="14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России </a:t>
            </a:r>
            <a:r>
              <a:rPr kumimoji="0" lang="ru-RU" sz="1400" b="1" i="1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В.В.Путин</a:t>
            </a:r>
            <a:endParaRPr kumimoji="0" lang="ru-RU" sz="1400" b="1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31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91913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налога на имущество физических лиц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бюджет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Екатериновского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(в тыс. рублей) 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985735899"/>
              </p:ext>
            </p:extLst>
          </p:nvPr>
        </p:nvGraphicFramePr>
        <p:xfrm>
          <a:off x="107504" y="2420888"/>
          <a:ext cx="892899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91913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земельного налога 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бюджет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Екатериновского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(в тыс. рублей) 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782212893"/>
              </p:ext>
            </p:extLst>
          </p:nvPr>
        </p:nvGraphicFramePr>
        <p:xfrm>
          <a:off x="107504" y="2420888"/>
          <a:ext cx="892899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неналоговых доходов бюджета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Екатериновского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2020-2024 годы (в тыс. рублей)</a:t>
            </a:r>
            <a:endParaRPr lang="ru-RU" sz="2400" b="1" i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38142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поступлений безвозмездных поступлений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бюджет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Екатериновского </a:t>
            </a: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b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2020 – 2024 годах (в тыс. рублей)</a:t>
            </a:r>
            <a:endParaRPr lang="ru-RU" sz="2400" b="1" i="1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676546481"/>
              </p:ext>
            </p:extLst>
          </p:nvPr>
        </p:nvGraphicFramePr>
        <p:xfrm>
          <a:off x="179512" y="2276872"/>
          <a:ext cx="878497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458200" cy="754062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РАСХОДЫ БЮДЖЕТА </a:t>
            </a:r>
            <a:endParaRPr lang="ru-RU" dirty="0">
              <a:solidFill>
                <a:schemeClr val="tx2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428596" y="3071810"/>
            <a:ext cx="8458200" cy="2643206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какие цели расходуются средства бюджета?</a:t>
            </a:r>
          </a:p>
          <a:p>
            <a:pPr lvl="0">
              <a:buClr>
                <a:srgbClr val="FFFF00"/>
              </a:buClr>
            </a:pPr>
            <a:r>
              <a:rPr 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функционирование учреждений социальной сферы (культуры и др.) и органов местного самоуправления;</a:t>
            </a:r>
          </a:p>
          <a:p>
            <a:pPr>
              <a:buClr>
                <a:srgbClr val="FFFF00"/>
              </a:buClr>
            </a:pPr>
            <a:r>
              <a:rPr lang="ru-RU" altLang="ru-RU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благоустройство территории и другие.</a:t>
            </a:r>
          </a:p>
          <a:p>
            <a:pPr marL="0" lvl="0" indent="0">
              <a:buClr>
                <a:srgbClr val="FFFF00"/>
              </a:buCl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9DE6DD-82BE-4EF9-BD54-D5671104E1C0}" type="slidenum">
              <a:rPr lang="ru-RU" smtClean="0"/>
              <a:pPr>
                <a:defRPr/>
              </a:pPr>
              <a:t>24</a:t>
            </a:fld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76250" y="914400"/>
            <a:ext cx="8458200" cy="2141538"/>
          </a:xfrm>
          <a:prstGeom prst="rect">
            <a:avLst/>
          </a:prstGeom>
          <a:effectLst>
            <a:outerShdw blurRad="25400" dist="25400" dir="2400000" algn="ctr" rotWithShape="0">
              <a:schemeClr val="tx1">
                <a:lumMod val="65000"/>
                <a:lumOff val="35000"/>
                <a:alpha val="71000"/>
              </a:schemeClr>
            </a:outerShdw>
          </a:effectLst>
        </p:spPr>
        <p:txBody>
          <a:bodyPr anchor="ctr"/>
          <a:lstStyle/>
          <a:p>
            <a:pPr algn="just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Расходы бюджета - это средства, выплачиваемые из бюджета на реализацию расходных обязательств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Екатериновского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сельского поселения Партизанского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муниципального района, то есть расходов, необходимость которых установлена муниципальными правовыми актами органов местного самоуправления в соответствии с федеральными законами (законами субъекта Российской Федерации)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292100"/>
            <a:ext cx="7972452" cy="11366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ДИНАМИКА РАСХОДОВ 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/>
            </a:r>
            <a:b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</a:b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БЮДЖЕТА 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ЕКАТЕРИНОВСКОГО </a:t>
            </a: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+mn-lt"/>
              </a:rPr>
              <a:t>СЕЛЬСКОГО ПОСЕЛЕНИЯ ЗА 2020-2024 </a:t>
            </a:r>
            <a:r>
              <a:rPr lang="ru-RU" sz="20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  <a:t>ГОДЫ </a:t>
            </a:r>
            <a:br>
              <a:rPr lang="ru-RU" sz="2000" b="1" dirty="0">
                <a:solidFill>
                  <a:schemeClr val="accent4">
                    <a:lumMod val="75000"/>
                  </a:schemeClr>
                </a:solidFill>
                <a:latin typeface="+mn-lt"/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                                                                            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в </a:t>
            </a:r>
            <a:r>
              <a:rPr lang="ru-RU" sz="14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тыс.рублей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2053" name="Object 5"/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" y="2870200"/>
          <a:ext cx="4038600" cy="198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Диаграмма" r:id="rId3" imgW="8229600" imgH="4048011" progId="MSGraph.Chart.8">
                  <p:embed followColorScheme="full"/>
                </p:oleObj>
              </mc:Choice>
              <mc:Fallback>
                <p:oleObj name="Диаграмма" r:id="rId3" imgW="8229600" imgH="4048011" progId="MSGraph.Chart.8">
                  <p:embed followColorScheme="full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70200"/>
                        <a:ext cx="4038600" cy="198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77948694"/>
              </p:ext>
            </p:extLst>
          </p:nvPr>
        </p:nvGraphicFramePr>
        <p:xfrm>
          <a:off x="473075" y="1384300"/>
          <a:ext cx="8318500" cy="446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 txBox="1">
            <a:spLocks noGrp="1"/>
          </p:cNvSpPr>
          <p:nvPr>
            <p:ph type="title"/>
          </p:nvPr>
        </p:nvSpPr>
        <p:spPr>
          <a:xfrm>
            <a:off x="104775" y="403225"/>
            <a:ext cx="8947150" cy="461665"/>
          </a:xfr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расходов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Екатериновское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4220316"/>
              </p:ext>
            </p:extLst>
          </p:nvPr>
        </p:nvGraphicFramePr>
        <p:xfrm>
          <a:off x="115747" y="1139035"/>
          <a:ext cx="8900932" cy="5049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1C4881-B020-4CF6-B4C2-5659176A0A15}" type="slidenum">
              <a:rPr lang="ru-RU" smtClean="0"/>
              <a:pPr>
                <a:defRPr/>
              </a:pPr>
              <a:t>26</a:t>
            </a:fld>
            <a:endParaRPr lang="ru-RU" dirty="0"/>
          </a:p>
        </p:txBody>
      </p:sp>
      <p:sp>
        <p:nvSpPr>
          <p:cNvPr id="21508" name="TextBox 6"/>
          <p:cNvSpPr txBox="1">
            <a:spLocks noChangeArrowheads="1"/>
          </p:cNvSpPr>
          <p:nvPr/>
        </p:nvSpPr>
        <p:spPr bwMode="auto">
          <a:xfrm>
            <a:off x="254000" y="1190625"/>
            <a:ext cx="40751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013741897"/>
              </p:ext>
            </p:extLst>
          </p:nvPr>
        </p:nvGraphicFramePr>
        <p:xfrm>
          <a:off x="5531779" y="893131"/>
          <a:ext cx="3496474" cy="45003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3843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00B0F0"/>
                </a:solidFill>
              </a:rPr>
              <a:t>Муниципальные программы </a:t>
            </a:r>
            <a:br>
              <a:rPr lang="ru-RU" sz="2800" dirty="0" smtClean="0">
                <a:solidFill>
                  <a:srgbClr val="00B0F0"/>
                </a:solidFill>
              </a:rPr>
            </a:br>
            <a:r>
              <a:rPr lang="ru-RU" sz="2800" dirty="0" smtClean="0">
                <a:solidFill>
                  <a:srgbClr val="00B0F0"/>
                </a:solidFill>
              </a:rPr>
              <a:t>Екатериновского </a:t>
            </a:r>
            <a:r>
              <a:rPr lang="ru-RU" sz="2800" dirty="0" smtClean="0">
                <a:solidFill>
                  <a:srgbClr val="00B0F0"/>
                </a:solidFill>
              </a:rPr>
              <a:t>сельского поселения </a:t>
            </a:r>
            <a:br>
              <a:rPr lang="ru-RU" sz="2800" dirty="0" smtClean="0">
                <a:solidFill>
                  <a:srgbClr val="00B0F0"/>
                </a:solidFill>
              </a:rPr>
            </a:br>
            <a:r>
              <a:rPr lang="ru-RU" sz="2800" dirty="0" smtClean="0">
                <a:solidFill>
                  <a:srgbClr val="00B0F0"/>
                </a:solidFill>
              </a:rPr>
              <a:t>на 2022 год</a:t>
            </a:r>
            <a:r>
              <a:rPr lang="ru-RU" sz="1800" dirty="0" smtClean="0">
                <a:solidFill>
                  <a:srgbClr val="00B0F0"/>
                </a:solidFill>
              </a:rPr>
              <a:t/>
            </a:r>
            <a:br>
              <a:rPr lang="ru-RU" sz="1800" dirty="0" smtClean="0">
                <a:solidFill>
                  <a:srgbClr val="00B0F0"/>
                </a:solidFill>
              </a:rPr>
            </a:br>
            <a:r>
              <a:rPr lang="ru-RU" sz="1800" dirty="0" smtClean="0">
                <a:solidFill>
                  <a:srgbClr val="00B0F0"/>
                </a:solidFill>
              </a:rPr>
              <a:t>                                                                                            </a:t>
            </a:r>
            <a:endParaRPr lang="ru-RU" sz="1400" dirty="0">
              <a:solidFill>
                <a:srgbClr val="00B0F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6740907"/>
              </p:ext>
            </p:extLst>
          </p:nvPr>
        </p:nvGraphicFramePr>
        <p:xfrm>
          <a:off x="571472" y="1905000"/>
          <a:ext cx="8115328" cy="4595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Муниципальные программы Екатериновского сельского поселения за 2022 год (руб.)</a:t>
            </a:r>
            <a:endParaRPr lang="ru-RU" sz="2800" b="1" dirty="0">
              <a:solidFill>
                <a:srgbClr val="00B0F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0039726"/>
              </p:ext>
            </p:extLst>
          </p:nvPr>
        </p:nvGraphicFramePr>
        <p:xfrm>
          <a:off x="863600" y="2489200"/>
          <a:ext cx="6346824" cy="4486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48"/>
                <a:gridCol w="3276502"/>
                <a:gridCol w="1166213"/>
                <a:gridCol w="888543"/>
                <a:gridCol w="729918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6438" marR="6438" marT="83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6438" marR="6438" marT="83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 на 2022 год</a:t>
                      </a:r>
                    </a:p>
                  </a:txBody>
                  <a:tcPr marL="7346" marR="7346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за 2022 год</a:t>
                      </a:r>
                    </a:p>
                  </a:txBody>
                  <a:tcPr marL="7346" marR="7346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6438" marR="6438" marT="8348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438" marR="6438" marT="83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6438" marR="6438" marT="83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346" marR="734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346" marR="734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6438" marR="6438" marT="8348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438" marR="6438" marT="83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"Материально-техническое обеспечение деятельности муниципального казенного учреждения культуры, спорта и административно-хозяйственного обеспечения деятельности Администрации Екатериновского сельского поселения на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2021-2024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годы"</a:t>
                      </a:r>
                    </a:p>
                  </a:txBody>
                  <a:tcPr marL="6438" marR="6438" marT="83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2 016 725,04</a:t>
                      </a:r>
                    </a:p>
                  </a:txBody>
                  <a:tcPr marL="7346" marR="734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2 016 725,04</a:t>
                      </a:r>
                    </a:p>
                  </a:txBody>
                  <a:tcPr marL="7346" marR="734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438" marR="6438" marT="834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6438" marR="6438" marT="83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"Благоустройство в Екатериновском сельском поселении на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2020-2024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годы"</a:t>
                      </a:r>
                    </a:p>
                  </a:txBody>
                  <a:tcPr marL="6438" marR="6438" marT="83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2 594 163,00</a:t>
                      </a:r>
                    </a:p>
                  </a:txBody>
                  <a:tcPr marL="7346" marR="734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2 594 163,00</a:t>
                      </a:r>
                    </a:p>
                  </a:txBody>
                  <a:tcPr marL="7346" marR="734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438" marR="6438" marT="834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6438" marR="6438" marT="83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"Развитие культуры в Екатериновском сельском поселении Партизанского муниципального района на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2020-2024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годы"</a:t>
                      </a:r>
                    </a:p>
                  </a:txBody>
                  <a:tcPr marL="6438" marR="6438" marT="83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4 464 487,19</a:t>
                      </a:r>
                    </a:p>
                  </a:txBody>
                  <a:tcPr marL="7346" marR="734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4 464 487,19</a:t>
                      </a:r>
                    </a:p>
                  </a:txBody>
                  <a:tcPr marL="7346" marR="734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438" marR="6438" marT="834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6438" marR="6438" marT="83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"Обеспечение пожарной безопасности на территории Екатериновского сельского поселения на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2021-2024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годы" </a:t>
                      </a:r>
                    </a:p>
                  </a:txBody>
                  <a:tcPr marL="6438" marR="6438" marT="83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232 920,00</a:t>
                      </a:r>
                    </a:p>
                  </a:txBody>
                  <a:tcPr marL="7346" marR="734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232 920,00</a:t>
                      </a:r>
                    </a:p>
                  </a:txBody>
                  <a:tcPr marL="7346" marR="734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438" marR="6438" marT="834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6438" marR="6438" marT="83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"Формирование современной городской среды на территории Екатериновского сельского поселения Партизанского муниципального района Приморского края на 2018-2027 годы"</a:t>
                      </a:r>
                    </a:p>
                  </a:txBody>
                  <a:tcPr marL="6438" marR="6438" marT="83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3 200 000,00</a:t>
                      </a:r>
                    </a:p>
                  </a:txBody>
                  <a:tcPr marL="7346" marR="734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3 200 000,00</a:t>
                      </a:r>
                    </a:p>
                  </a:txBody>
                  <a:tcPr marL="7346" marR="734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438" marR="6438" marT="8348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5.1</a:t>
                      </a:r>
                    </a:p>
                  </a:txBody>
                  <a:tcPr marL="6438" marR="6438" marT="834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"Благоустройство территорий, детских и спортивных площадок на территории Екатериновского сельского поселения Партизанского муниципального района Приморского края на 2019-2027 годы»</a:t>
                      </a:r>
                    </a:p>
                  </a:txBody>
                  <a:tcPr marL="6438" marR="6438" marT="834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3 200 000,00</a:t>
                      </a:r>
                    </a:p>
                  </a:txBody>
                  <a:tcPr marL="7346" marR="7346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3 200 000,00</a:t>
                      </a:r>
                    </a:p>
                  </a:txBody>
                  <a:tcPr marL="7346" marR="7346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438" marR="6438" marT="8348" marB="0" anchor="b"/>
                </a:tc>
              </a:tr>
              <a:tr h="37084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расходы</a:t>
                      </a:r>
                    </a:p>
                  </a:txBody>
                  <a:tcPr marL="6438" marR="6438" marT="8348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12 508 295,23</a:t>
                      </a:r>
                    </a:p>
                  </a:txBody>
                  <a:tcPr marL="7346" marR="734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12 508 295,23</a:t>
                      </a:r>
                    </a:p>
                  </a:txBody>
                  <a:tcPr marL="7346" marR="7346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438" marR="6438" marT="834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34037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ahoma" pitchFamily="34" charset="0"/>
              </a:rPr>
              <a:t>Непрограммные направления деятельности </a:t>
            </a:r>
            <a:r>
              <a:rPr lang="ru-RU" sz="24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Екатериновского сельского поселения за 2022 год</a:t>
            </a:r>
            <a:br>
              <a:rPr lang="ru-RU" sz="24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491165"/>
              </p:ext>
            </p:extLst>
          </p:nvPr>
        </p:nvGraphicFramePr>
        <p:xfrm>
          <a:off x="863600" y="2489200"/>
          <a:ext cx="6346825" cy="371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2539"/>
                <a:gridCol w="333204"/>
                <a:gridCol w="277670"/>
                <a:gridCol w="1057804"/>
                <a:gridCol w="1057804"/>
                <a:gridCol w="1057804"/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0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20" marR="3772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20" marR="37720" marT="0" marB="0" vert="vert27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Подраздел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20" marR="37720" marT="0" marB="0" vert="vert270" anchor="ctr"/>
                </a:tc>
                <a:tc gridSpan="3">
                  <a:txBody>
                    <a:bodyPr/>
                    <a:lstStyle/>
                    <a:p>
                      <a:endParaRPr lang="ru-RU"/>
                    </a:p>
                  </a:txBody>
                  <a:tcPr marL="37720" marR="3772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 на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6438" marR="6438" marT="83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 за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6438" marR="6438" marT="834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 исполнения</a:t>
                      </a:r>
                    </a:p>
                  </a:txBody>
                  <a:tcPr marL="6438" marR="6438" marT="8348" marB="0" anchor="ctr"/>
                </a:tc>
              </a:tr>
              <a:tr h="1342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20" marR="377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20" marR="377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20" marR="377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20" marR="377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20" marR="377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20" marR="3772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20" marR="377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20" marR="377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20" marR="377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453 068,67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20" marR="377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453 068 ,67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20" marR="377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20" marR="3772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РФ, высших исполнительных органов государственной власти субъектов РФ, местных администраций 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20" marR="377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20" marR="377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20" marR="377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599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058,99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20" marR="377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599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058,99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20" marR="377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20" marR="3772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20" marR="377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20" marR="377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20" marR="377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 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20" marR="377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000,00 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20" marR="377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20" marR="3772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Мобилизационная и вневойсковая подготовка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20" marR="377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20" marR="377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20" marR="377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366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794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 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20" marR="377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366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794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,00 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20" marR="377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20" marR="3772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  <a:endParaRPr lang="ru-RU" sz="1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20" marR="377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20" marR="377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20" marR="377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91 228,44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20" marR="377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91 228,44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20" marR="377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20" marR="3772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0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20" marR="377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20" marR="377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20" marR="3772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4 637 150,10</a:t>
                      </a:r>
                      <a:endParaRPr lang="ru-RU" sz="12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90" marR="528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200" b="1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637 150,10</a:t>
                      </a:r>
                      <a:endParaRPr lang="ru-RU" sz="12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90" marR="5289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2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890" marR="5289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575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В состав Екатериновского сельского поселения  входят 5 населенных пунктов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/>
          <a:lstStyle/>
          <a:p>
            <a:pPr marL="0" algn="ctr" eaLnBrk="1" fontAlgn="ctr" hangingPunct="1">
              <a:spcBef>
                <a:spcPts val="0"/>
              </a:spcBef>
              <a:spcAft>
                <a:spcPts val="0"/>
              </a:spcAft>
            </a:pPr>
            <a:r>
              <a:rPr lang="ru-RU" b="1" kern="120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ru-RU" sz="1600" b="1" kern="120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Наименование населенного </a:t>
            </a:r>
            <a:r>
              <a:rPr lang="ru-RU" sz="1600" b="1" kern="1200" dirty="0" smtClean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пункта </a:t>
            </a:r>
            <a:r>
              <a:rPr lang="ru-RU" sz="1600" b="1" kern="1200" dirty="0" smtClean="0"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2022</a:t>
            </a:r>
            <a:endParaRPr lang="ru-RU" sz="1600" dirty="0">
              <a:effectLst/>
              <a:latin typeface="Arial" panose="020B0604020202020204" pitchFamily="34" charset="0"/>
            </a:endParaRPr>
          </a:p>
          <a:p>
            <a:pPr marL="0" algn="ctr" eaLnBrk="1" fontAlgn="ctr" hangingPunct="1">
              <a:spcBef>
                <a:spcPts val="0"/>
              </a:spcBef>
              <a:spcAft>
                <a:spcPts val="0"/>
              </a:spcAft>
            </a:pPr>
            <a:r>
              <a:rPr lang="ru-RU" sz="1600" kern="120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Численность постоянного </a:t>
            </a:r>
            <a:r>
              <a:rPr lang="ru-RU" sz="1600" kern="1200" dirty="0" smtClean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населения</a:t>
            </a:r>
            <a:endParaRPr lang="ru-RU" sz="1600" kern="120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0" algn="ctr" eaLnBrk="1" fontAlgn="ctr" hangingPunct="1">
              <a:spcBef>
                <a:spcPts val="0"/>
              </a:spcBef>
              <a:spcAft>
                <a:spcPts val="0"/>
              </a:spcAft>
            </a:pPr>
            <a:endParaRPr lang="ru-RU" sz="1600" dirty="0">
              <a:effectLst/>
              <a:latin typeface="Arial" panose="020B0604020202020204" pitchFamily="34" charset="0"/>
            </a:endParaRPr>
          </a:p>
          <a:p>
            <a:pPr marL="0" algn="ctr" eaLnBrk="1" fontAlgn="ctr" hangingPunct="1">
              <a:spcBef>
                <a:spcPts val="0"/>
              </a:spcBef>
              <a:spcAft>
                <a:spcPts val="0"/>
              </a:spcAft>
            </a:pPr>
            <a:r>
              <a:rPr lang="ru-RU" sz="1600" b="1" kern="120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с. </a:t>
            </a:r>
            <a:r>
              <a:rPr lang="ru-RU" sz="1600" b="1" kern="1200" dirty="0" smtClean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Екатериновка </a:t>
            </a:r>
            <a:r>
              <a:rPr lang="ru-RU" sz="1600" kern="1200" dirty="0" smtClean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3751</a:t>
            </a:r>
            <a:endParaRPr lang="ru-RU" sz="1600" dirty="0">
              <a:effectLst/>
              <a:latin typeface="Arial" panose="020B0604020202020204" pitchFamily="34" charset="0"/>
            </a:endParaRPr>
          </a:p>
          <a:p>
            <a:pPr marL="0" algn="ctr" eaLnBrk="1" fontAlgn="ctr" hangingPunct="1">
              <a:spcBef>
                <a:spcPts val="0"/>
              </a:spcBef>
              <a:spcAft>
                <a:spcPts val="0"/>
              </a:spcAft>
            </a:pPr>
            <a:r>
              <a:rPr lang="ru-RU" sz="1600" b="1" kern="120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п. Боец </a:t>
            </a:r>
            <a:r>
              <a:rPr lang="ru-RU" sz="1600" b="1" kern="1200" dirty="0" smtClean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Кузнецов </a:t>
            </a:r>
            <a:r>
              <a:rPr lang="ru-RU" sz="1600" kern="1200" dirty="0" smtClean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787</a:t>
            </a:r>
            <a:endParaRPr lang="ru-RU" sz="1600" dirty="0">
              <a:effectLst/>
              <a:latin typeface="Arial" panose="020B0604020202020204" pitchFamily="34" charset="0"/>
            </a:endParaRPr>
          </a:p>
          <a:p>
            <a:pPr marL="0" algn="ctr" eaLnBrk="1" fontAlgn="ctr" hangingPunct="1">
              <a:spcBef>
                <a:spcPts val="0"/>
              </a:spcBef>
              <a:spcAft>
                <a:spcPts val="0"/>
              </a:spcAft>
            </a:pPr>
            <a:r>
              <a:rPr lang="ru-RU" sz="1600" b="1" kern="120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с. </a:t>
            </a:r>
            <a:r>
              <a:rPr lang="ru-RU" sz="1600" b="1" kern="1200" dirty="0" smtClean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Голубовка </a:t>
            </a:r>
            <a:r>
              <a:rPr lang="ru-RU" sz="1600" kern="1200" dirty="0" smtClean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636</a:t>
            </a:r>
            <a:endParaRPr lang="ru-RU" sz="1600" dirty="0">
              <a:effectLst/>
              <a:latin typeface="Arial" panose="020B0604020202020204" pitchFamily="34" charset="0"/>
            </a:endParaRPr>
          </a:p>
          <a:p>
            <a:pPr marL="0" algn="ctr" eaLnBrk="1" fontAlgn="ctr" hangingPunct="1">
              <a:spcBef>
                <a:spcPts val="0"/>
              </a:spcBef>
              <a:spcAft>
                <a:spcPts val="0"/>
              </a:spcAft>
            </a:pPr>
            <a:r>
              <a:rPr lang="ru-RU" sz="1600" b="1" kern="120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с. Новая </a:t>
            </a:r>
            <a:r>
              <a:rPr lang="ru-RU" sz="1600" b="1" kern="1200" dirty="0" smtClean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Сила </a:t>
            </a:r>
            <a:r>
              <a:rPr lang="ru-RU" sz="1600" kern="1200" dirty="0" smtClean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536</a:t>
            </a:r>
            <a:endParaRPr lang="ru-RU" sz="1600" dirty="0">
              <a:effectLst/>
              <a:latin typeface="Arial" panose="020B0604020202020204" pitchFamily="34" charset="0"/>
            </a:endParaRPr>
          </a:p>
          <a:p>
            <a:pPr marL="0" algn="ctr" eaLnBrk="1" fontAlgn="ctr" hangingPunct="1">
              <a:spcBef>
                <a:spcPts val="0"/>
              </a:spcBef>
              <a:spcAft>
                <a:spcPts val="0"/>
              </a:spcAft>
            </a:pPr>
            <a:r>
              <a:rPr lang="ru-RU" sz="1600" b="1" kern="120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ж/д разъезд 151 </a:t>
            </a:r>
            <a:r>
              <a:rPr lang="ru-RU" sz="1600" b="1" kern="1200" dirty="0" smtClean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км </a:t>
            </a:r>
            <a:r>
              <a:rPr lang="ru-RU" sz="1600" kern="1200" dirty="0" smtClean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17</a:t>
            </a:r>
          </a:p>
          <a:p>
            <a:pPr marL="0" algn="ctr" eaLnBrk="1" fontAlgn="ctr" hangingPunct="1">
              <a:spcBef>
                <a:spcPts val="0"/>
              </a:spcBef>
              <a:spcAft>
                <a:spcPts val="0"/>
              </a:spcAft>
            </a:pPr>
            <a:endParaRPr lang="ru-RU" sz="1600" kern="1200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  <a:p>
            <a:pPr marL="0" algn="ctr" eaLnBrk="1" fontAlgn="ctr" hangingPunct="1">
              <a:spcBef>
                <a:spcPts val="0"/>
              </a:spcBef>
              <a:spcAft>
                <a:spcPts val="0"/>
              </a:spcAft>
            </a:pPr>
            <a:endParaRPr lang="ru-RU" sz="1600" dirty="0">
              <a:effectLst/>
              <a:latin typeface="Arial" panose="020B0604020202020204" pitchFamily="34" charset="0"/>
            </a:endParaRPr>
          </a:p>
          <a:p>
            <a:pPr marL="0" algn="ctr" eaLnBrk="1" fontAlgn="b" hangingPunct="1">
              <a:spcBef>
                <a:spcPts val="0"/>
              </a:spcBef>
              <a:spcAft>
                <a:spcPts val="0"/>
              </a:spcAft>
            </a:pPr>
            <a:r>
              <a:rPr lang="ru-RU" sz="2400" b="1" kern="1200" dirty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Итого по </a:t>
            </a:r>
            <a:r>
              <a:rPr lang="ru-RU" sz="2400" b="1" kern="1200" dirty="0" smtClean="0">
                <a:solidFill>
                  <a:srgbClr val="002060"/>
                </a:solidFill>
                <a:effectLst/>
                <a:latin typeface="Century Gothic" panose="020B0502020202020204" pitchFamily="34" charset="0"/>
              </a:rPr>
              <a:t>поселению   </a:t>
            </a:r>
            <a:r>
              <a:rPr lang="ru-RU" sz="2400" b="1" kern="1200" dirty="0" smtClean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5726</a:t>
            </a:r>
            <a:endParaRPr lang="ru-RU" sz="2400" b="1" dirty="0">
              <a:effectLst/>
              <a:latin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31530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2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мониторинга сельских поселений Партизанского муниципального района за 2021 год</a:t>
            </a:r>
            <a:endParaRPr lang="ru-RU" sz="2400" dirty="0">
              <a:solidFill>
                <a:srgbClr val="0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9564527"/>
              </p:ext>
            </p:extLst>
          </p:nvPr>
        </p:nvGraphicFramePr>
        <p:xfrm>
          <a:off x="863600" y="2489200"/>
          <a:ext cx="6346827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5609"/>
                <a:gridCol w="2115609"/>
                <a:gridCol w="2115609"/>
              </a:tblGrid>
              <a:tr h="37084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муниципального образования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мониторинга за 2021 год</a:t>
                      </a:r>
                      <a:endParaRPr lang="ru-RU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 - комплексная оценка качества, с учетом несоответствий значения индикаторов (10%)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Степень качества управления бюджетного процесса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Владимиро -Александровское сельское поселение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52,59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Екатериновское сельское поселение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47,95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Золотодолинское</a:t>
                      </a:r>
                      <a:r>
                        <a:rPr lang="ru-RU" sz="14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сельское поселение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53,98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Новицкое сельское поселение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52,07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Новолитовское</a:t>
                      </a:r>
                      <a:r>
                        <a:rPr lang="ru-RU" sz="14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сельское поселение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45,17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Сергеевское</a:t>
                      </a:r>
                      <a:r>
                        <a:rPr lang="ru-RU" sz="1400" b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сельское поселение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41,39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36958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Контактная информация и обратная связь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Екатериновского сельского поселения</a:t>
            </a:r>
          </a:p>
          <a:p>
            <a:endParaRPr lang="ru-RU" alt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692974,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Приморский край, Партизанский район, с.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Екатериновка,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ул.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Советская,6а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почта: </a:t>
            </a:r>
            <a:r>
              <a:rPr lang="en-US" alt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adm_ekat@mail.ru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42365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29-148, 29-131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работы: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Понедельник - четверг с 9:00 до 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пятница 9:00 до </a:t>
            </a:r>
            <a:r>
              <a:rPr lang="en-US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:00.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Перерыв с 13:00 до 14:00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Выходные дни: суббота,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воскресенье</a:t>
            </a:r>
          </a:p>
          <a:p>
            <a:r>
              <a:rPr lang="ru-RU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Интернет сайт: Официальный </a:t>
            </a:r>
            <a:r>
              <a:rPr lang="ru-RU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сайт Администрации Екатериновского сельского поселения 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http://ekaterinovka.partizansky.ru/</a:t>
            </a:r>
            <a:endParaRPr lang="ru-RU" altLang="ru-RU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5625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285860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chemeClr val="bg2"/>
                </a:solidFill>
              </a:rPr>
              <a:t>Основные параметры социально-экономического развития </a:t>
            </a:r>
            <a:r>
              <a:rPr lang="ru-RU" sz="2400" dirty="0" smtClean="0">
                <a:solidFill>
                  <a:schemeClr val="bg2"/>
                </a:solidFill>
              </a:rPr>
              <a:t>Екатериновского </a:t>
            </a:r>
            <a:r>
              <a:rPr lang="ru-RU" sz="2400" dirty="0" smtClean="0">
                <a:solidFill>
                  <a:schemeClr val="bg2"/>
                </a:solidFill>
              </a:rPr>
              <a:t>сельского поселения Партизанского муниципального района</a:t>
            </a:r>
            <a:endParaRPr lang="ru-RU" sz="2400" dirty="0">
              <a:solidFill>
                <a:schemeClr val="bg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6842956"/>
              </p:ext>
            </p:extLst>
          </p:nvPr>
        </p:nvGraphicFramePr>
        <p:xfrm>
          <a:off x="179512" y="1412775"/>
          <a:ext cx="8856983" cy="4823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0824"/>
                <a:gridCol w="977719"/>
                <a:gridCol w="1092744"/>
                <a:gridCol w="1035232"/>
                <a:gridCol w="1035232"/>
                <a:gridCol w="1035232"/>
              </a:tblGrid>
              <a:tr h="108012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отчет</a:t>
                      </a:r>
                      <a:endParaRPr lang="ru-RU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  <a:endParaRPr lang="ru-RU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  <a:endParaRPr lang="ru-RU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год прогноз</a:t>
                      </a:r>
                      <a:endParaRPr lang="ru-RU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 год прогноз</a:t>
                      </a:r>
                    </a:p>
                    <a:p>
                      <a:pPr algn="ctr"/>
                      <a:endParaRPr lang="ru-RU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6633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Численность населения, тыс.человек</a:t>
                      </a:r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5,716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5,726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5,726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5,726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5,726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2520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Индекс потребительских цен в среднем за год, в % к предыдущему периоду</a:t>
                      </a:r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103,8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104,8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103,7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103,8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103,9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3266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Номинальная начисленная среднемесячная заработная плата работников организаций, рублей</a:t>
                      </a:r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32452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40849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42156,2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43547,3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45027,9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5230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Среднегодовая численность занятых в экономике, человек</a:t>
                      </a:r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2520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Реальные располагаемые денежные доходы населения, в % к предыдущему году</a:t>
                      </a:r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99,5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99,7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2520">
                <a:tc>
                  <a:txBody>
                    <a:bodyPr/>
                    <a:lstStyle/>
                    <a:p>
                      <a:pPr algn="l"/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Величина прожиточного минимума (в среднем на душу населения), руб. в месяц</a:t>
                      </a:r>
                      <a:endParaRPr lang="ru-RU" sz="14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13889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13963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14319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15170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16241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92100"/>
            <a:ext cx="8786874" cy="13843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+mn-lt"/>
                <a:cs typeface="Tahoma" pitchFamily="34" charset="0"/>
              </a:rPr>
              <a:t>Основные задачи и направления бюджета 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+mn-lt"/>
                <a:cs typeface="Tahoma" pitchFamily="34" charset="0"/>
              </a:rPr>
              <a:t>Екатериновского 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+mn-lt"/>
                <a:cs typeface="Tahoma" pitchFamily="34" charset="0"/>
              </a:rPr>
              <a:t>сельского поселения Партизанского муниципального района на 2022 год и на плановый период 2023 и 2024 годов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проведение эффективной бюджетной политики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формирование устойчивой собственной доходной базы и создание стимулов по ее наращиванию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обеспечение сбалансированности бюджета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программно-целевой метод бюджетного планирования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r>
              <a:rPr lang="ru-RU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</a:rPr>
              <a:t>СНИЖЕНИЕ НЕЭФФЕКТИВНЫХ РАСХОДОВ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Blip>
                <a:blip r:embed="rId2"/>
              </a:buBlip>
              <a:defRPr/>
            </a:pPr>
            <a:endParaRPr lang="ru-RU" sz="2400" dirty="0" smtClean="0">
              <a:solidFill>
                <a:srgbClr val="000066"/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ru-RU" sz="2400" dirty="0" smtClean="0">
              <a:solidFill>
                <a:srgbClr val="0000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186766" cy="85725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chemeClr val="accent3"/>
                </a:solidFill>
                <a:latin typeface="+mn-lt"/>
                <a:cs typeface="Tahoma" pitchFamily="34" charset="0"/>
              </a:rPr>
              <a:t>Что такое бюджет? Какие бывают бюджеты?</a:t>
            </a:r>
            <a:endParaRPr lang="ru-RU" sz="2800" dirty="0">
              <a:solidFill>
                <a:schemeClr val="accent3"/>
              </a:solidFill>
              <a:latin typeface="+mn-lt"/>
              <a:cs typeface="Tahoma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34853" y="1024240"/>
            <a:ext cx="3935393" cy="90294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b="1" cap="all" dirty="0" smtClean="0">
                <a:ln w="0"/>
                <a:solidFill>
                  <a:schemeClr val="accent1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Какие бывают бюджеты?</a:t>
            </a:r>
            <a:endParaRPr lang="ru-RU" b="1" cap="all" dirty="0">
              <a:ln w="0"/>
              <a:solidFill>
                <a:schemeClr val="accent1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72528" y="6215082"/>
            <a:ext cx="328586" cy="476250"/>
          </a:xfrm>
        </p:spPr>
        <p:txBody>
          <a:bodyPr/>
          <a:lstStyle/>
          <a:p>
            <a:pPr>
              <a:defRPr/>
            </a:pPr>
            <a:fld id="{99560E3F-4EC2-493C-B145-E0066AD63C68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63118" y="2373254"/>
            <a:ext cx="3078865" cy="11223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spc="50" dirty="0">
                <a:ln w="11430"/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Бюджеты публично-правовых образований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5407" y="2373255"/>
            <a:ext cx="2232248" cy="112229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spc="50" dirty="0">
                <a:ln w="11430"/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Бюджеты семей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25347" y="2373254"/>
            <a:ext cx="2232248" cy="11223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spc="50" dirty="0">
                <a:ln w="11430"/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Бюджеты организаций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49263" y="4321175"/>
            <a:ext cx="2376487" cy="1749425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Российской Федерации </a:t>
            </a:r>
            <a:r>
              <a:rPr lang="ru-RU" sz="1400" dirty="0">
                <a:solidFill>
                  <a:schemeClr val="tx1"/>
                </a:solidFill>
              </a:rPr>
              <a:t>(федеральный бюджет, бюджеты государственных внебюджетных фондов РФ)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092450" y="4341813"/>
            <a:ext cx="3032125" cy="194470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Субъектов Российской Федерации</a:t>
            </a:r>
          </a:p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(региональные бюджеты, бюджеты территориальных фондов обязательного медицинского страхования)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96038" y="4357688"/>
            <a:ext cx="2479675" cy="1747837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Муниципальных образований</a:t>
            </a:r>
          </a:p>
          <a:p>
            <a:pPr algn="ctr">
              <a:defRPr/>
            </a:pPr>
            <a:r>
              <a:rPr lang="ru-RU" sz="1400" dirty="0">
                <a:solidFill>
                  <a:schemeClr val="tx1"/>
                </a:solidFill>
              </a:rPr>
              <a:t> (местные бюджеты муниципальных районов, городских округов, городских и сельских поселений)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4502150" y="3495675"/>
            <a:ext cx="4763" cy="8429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12" idx="0"/>
          </p:cNvCxnSpPr>
          <p:nvPr/>
        </p:nvCxnSpPr>
        <p:spPr>
          <a:xfrm>
            <a:off x="4502150" y="3495675"/>
            <a:ext cx="3133725" cy="8620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10" idx="0"/>
          </p:cNvCxnSpPr>
          <p:nvPr/>
        </p:nvCxnSpPr>
        <p:spPr>
          <a:xfrm flipH="1">
            <a:off x="1638300" y="3495675"/>
            <a:ext cx="2863850" cy="825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6" idx="2"/>
            <a:endCxn id="7" idx="0"/>
          </p:cNvCxnSpPr>
          <p:nvPr/>
        </p:nvCxnSpPr>
        <p:spPr>
          <a:xfrm>
            <a:off x="4502150" y="1927225"/>
            <a:ext cx="0" cy="446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6" idx="2"/>
            <a:endCxn id="9" idx="0"/>
          </p:cNvCxnSpPr>
          <p:nvPr/>
        </p:nvCxnSpPr>
        <p:spPr>
          <a:xfrm>
            <a:off x="4502150" y="1927225"/>
            <a:ext cx="2740025" cy="446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6" idx="2"/>
            <a:endCxn id="8" idx="0"/>
          </p:cNvCxnSpPr>
          <p:nvPr/>
        </p:nvCxnSpPr>
        <p:spPr>
          <a:xfrm flipH="1">
            <a:off x="1671638" y="1927225"/>
            <a:ext cx="2830512" cy="446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:\bcem\БЮДЖЕТ ДЛЯ ГРАЖДАН\бюджет 2017-2019\картинки\images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171753"/>
            <a:ext cx="1766544" cy="1539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K:\bcem\БЮДЖЕТ ДЛЯ ГРАЖДАН\бюджет 2017-2019\картинки\images (1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843649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28663" y="188640"/>
            <a:ext cx="8177085" cy="792088"/>
          </a:xfrm>
        </p:spPr>
        <p:txBody>
          <a:bodyPr bIns="91440" anchor="t" anchorCtr="0">
            <a:noAutofit/>
          </a:bodyPr>
          <a:lstStyle/>
          <a:p>
            <a:pPr algn="ctr"/>
            <a:r>
              <a:rPr lang="ru-RU" sz="3000" b="1" kern="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Основные характеристики бюджетов</a:t>
            </a:r>
            <a:endParaRPr lang="ru-RU" sz="3000" b="1" kern="0" dirty="0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089433" y="4077072"/>
            <a:ext cx="2832100" cy="90011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Дефицит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(расходы больше доходов)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423405" y="4077071"/>
            <a:ext cx="2855912" cy="900113"/>
          </a:xfrm>
          <a:prstGeom prst="roundRect">
            <a:avLst/>
          </a:prstGeom>
          <a:solidFill>
            <a:srgbClr val="FCE7E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Профицит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(доходы больше расходов)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7158" y="928671"/>
            <a:ext cx="8643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/>
                </a:solidFill>
              </a:rPr>
              <a:t>Доходы – Расходы = Дефицит (-) или Профицит (+)</a:t>
            </a:r>
            <a:endParaRPr lang="ru-RU" sz="2400" b="1" dirty="0">
              <a:solidFill>
                <a:schemeClr val="bg2"/>
              </a:solidFill>
            </a:endParaRPr>
          </a:p>
        </p:txBody>
      </p:sp>
      <p:grpSp>
        <p:nvGrpSpPr>
          <p:cNvPr id="2" name="Группа 12"/>
          <p:cNvGrpSpPr>
            <a:grpSpLocks/>
          </p:cNvGrpSpPr>
          <p:nvPr/>
        </p:nvGrpSpPr>
        <p:grpSpPr bwMode="auto">
          <a:xfrm>
            <a:off x="1123599" y="1793454"/>
            <a:ext cx="2832100" cy="2120900"/>
            <a:chOff x="724267" y="1934585"/>
            <a:chExt cx="2831277" cy="2120533"/>
          </a:xfrm>
          <a:solidFill>
            <a:schemeClr val="bg2"/>
          </a:solidFill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724267" y="1934585"/>
              <a:ext cx="1275979" cy="1238036"/>
            </a:xfrm>
            <a:prstGeom prst="round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baseline="0" noProof="0" dirty="0">
                  <a:solidFill>
                    <a:schemeClr val="bg1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Доходы</a:t>
              </a: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2282739" y="2396468"/>
              <a:ext cx="1272805" cy="1238036"/>
            </a:xfrm>
            <a:prstGeom prst="round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lIns="36000" r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Расходы</a:t>
              </a:r>
            </a:p>
          </p:txBody>
        </p:sp>
        <p:grpSp>
          <p:nvGrpSpPr>
            <p:cNvPr id="7" name="Группа 17"/>
            <p:cNvGrpSpPr>
              <a:grpSpLocks/>
            </p:cNvGrpSpPr>
            <p:nvPr/>
          </p:nvGrpSpPr>
          <p:grpSpPr bwMode="auto">
            <a:xfrm>
              <a:off x="1024217" y="3537683"/>
              <a:ext cx="1944123" cy="517435"/>
              <a:chOff x="1024217" y="2636802"/>
              <a:chExt cx="1944123" cy="517435"/>
            </a:xfrm>
            <a:grpFill/>
          </p:grpSpPr>
          <p:sp>
            <p:nvSpPr>
              <p:cNvPr id="19" name="Прямоугольник 18"/>
              <p:cNvSpPr/>
              <p:nvPr/>
            </p:nvSpPr>
            <p:spPr>
              <a:xfrm rot="1188936">
                <a:off x="1024217" y="2636802"/>
                <a:ext cx="1944123" cy="193641"/>
              </a:xfrm>
              <a:prstGeom prst="rect">
                <a:avLst/>
              </a:prstGeom>
              <a:ln/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sp>
            <p:nvSpPr>
              <p:cNvPr id="20" name="Равнобедренный треугольник 19"/>
              <p:cNvSpPr/>
              <p:nvPr/>
            </p:nvSpPr>
            <p:spPr>
              <a:xfrm>
                <a:off x="1819324" y="2860601"/>
                <a:ext cx="353909" cy="293636"/>
              </a:xfrm>
              <a:prstGeom prst="triangle">
                <a:avLst/>
              </a:prstGeom>
              <a:ln/>
            </p:spPr>
            <p:style>
              <a:lnRef idx="3">
                <a:schemeClr val="lt1"/>
              </a:lnRef>
              <a:fillRef idx="1">
                <a:schemeClr val="accent5"/>
              </a:fillRef>
              <a:effectRef idx="1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8" name="Группа 20"/>
          <p:cNvGrpSpPr>
            <a:grpSpLocks/>
          </p:cNvGrpSpPr>
          <p:nvPr/>
        </p:nvGrpSpPr>
        <p:grpSpPr bwMode="auto">
          <a:xfrm>
            <a:off x="5333007" y="1812540"/>
            <a:ext cx="2855913" cy="2101849"/>
            <a:chOff x="5015136" y="1629651"/>
            <a:chExt cx="2856132" cy="2102625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5015136" y="2090196"/>
              <a:ext cx="1276448" cy="1238707"/>
            </a:xfrm>
            <a:prstGeom prst="roundRect">
              <a:avLst/>
            </a:prstGeom>
            <a:grpFill/>
            <a:ln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Доходы</a:t>
              </a:r>
            </a:p>
          </p:txBody>
        </p:sp>
        <p:sp>
          <p:nvSpPr>
            <p:cNvPr id="23" name="Скругленный прямоугольник 22"/>
            <p:cNvSpPr/>
            <p:nvPr/>
          </p:nvSpPr>
          <p:spPr>
            <a:xfrm>
              <a:off x="6597995" y="1629651"/>
              <a:ext cx="1273273" cy="1238707"/>
            </a:xfrm>
            <a:prstGeom prst="roundRect">
              <a:avLst/>
            </a:prstGeom>
            <a:grpFill/>
            <a:ln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lIns="36000" rIns="3600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bg2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rPr>
                <a:t>Расходы</a:t>
              </a:r>
            </a:p>
          </p:txBody>
        </p:sp>
        <p:grpSp>
          <p:nvGrpSpPr>
            <p:cNvPr id="9" name="Группа 24"/>
            <p:cNvGrpSpPr>
              <a:grpSpLocks/>
            </p:cNvGrpSpPr>
            <p:nvPr/>
          </p:nvGrpSpPr>
          <p:grpSpPr bwMode="auto">
            <a:xfrm>
              <a:off x="5631133" y="3222501"/>
              <a:ext cx="1944837" cy="509775"/>
              <a:chOff x="5631133" y="3222501"/>
              <a:chExt cx="1944837" cy="509775"/>
            </a:xfrm>
            <a:grpFill/>
          </p:grpSpPr>
          <p:sp>
            <p:nvSpPr>
              <p:cNvPr id="26" name="Прямоугольник 25"/>
              <p:cNvSpPr/>
              <p:nvPr/>
            </p:nvSpPr>
            <p:spPr>
              <a:xfrm rot="20445898">
                <a:off x="5631133" y="3222501"/>
                <a:ext cx="1944837" cy="195334"/>
              </a:xfrm>
              <a:prstGeom prst="rect">
                <a:avLst/>
              </a:prstGeom>
              <a:grpFill/>
              <a:ln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sp>
            <p:nvSpPr>
              <p:cNvPr id="27" name="Равнобедренный треугольник 26"/>
              <p:cNvSpPr/>
              <p:nvPr/>
            </p:nvSpPr>
            <p:spPr>
              <a:xfrm>
                <a:off x="6450346" y="3436892"/>
                <a:ext cx="355627" cy="295384"/>
              </a:xfrm>
              <a:prstGeom prst="triangle">
                <a:avLst/>
              </a:prstGeom>
              <a:grpFill/>
              <a:ln/>
            </p:spPr>
            <p:style>
              <a:lnRef idx="3">
                <a:schemeClr val="lt1"/>
              </a:lnRef>
              <a:fillRef idx="1">
                <a:schemeClr val="accent2"/>
              </a:fillRef>
              <a:effectRef idx="1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ru-RU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5512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08008"/>
          </a:xfrm>
        </p:spPr>
        <p:txBody>
          <a:bodyPr anchor="t"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1"/>
                </a:solidFill>
                <a:latin typeface="+mn-lt"/>
                <a:cs typeface="Arial" panose="020B0604020202020204" pitchFamily="34" charset="0"/>
              </a:rPr>
              <a:t>Глоссарий</a:t>
            </a:r>
            <a:endParaRPr lang="ru-RU" sz="2800" b="1" dirty="0">
              <a:solidFill>
                <a:schemeClr val="accent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4" name="Picture 10" descr="K:\Управлен_бюдж_планир_и_межбюджет_отношений\Сводный отдел\Зам.бюджетный\БЮДЖЕТ\БЮДЖЕТ ДЛЯ ГРАЖДАН\ПОРТАЛ\2016\проект бюджета 2017-2019\картинки\проблема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4680508"/>
            <a:ext cx="1928826" cy="1963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Выноска-облако 5"/>
          <p:cNvSpPr/>
          <p:nvPr/>
        </p:nvSpPr>
        <p:spPr>
          <a:xfrm>
            <a:off x="428596" y="1000108"/>
            <a:ext cx="4071966" cy="2643206"/>
          </a:xfrm>
          <a:prstGeom prst="cloudCallout">
            <a:avLst>
              <a:gd name="adj1" fmla="val -38807"/>
              <a:gd name="adj2" fmla="val 7653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b="1" dirty="0">
                <a:solidFill>
                  <a:schemeClr val="bg2"/>
                </a:solidFill>
                <a:cs typeface="Arial" panose="020B0604020202020204" pitchFamily="34" charset="0"/>
              </a:rPr>
              <a:t>БЮДЖЕТ</a:t>
            </a:r>
          </a:p>
          <a:p>
            <a:pPr lvl="0" algn="just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200" b="1" dirty="0">
                <a:solidFill>
                  <a:prstClr val="black"/>
                </a:solidFill>
                <a:cs typeface="Arial" panose="020B0604020202020204" pitchFamily="34" charset="0"/>
              </a:rPr>
              <a:t>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</a:p>
        </p:txBody>
      </p:sp>
      <p:sp>
        <p:nvSpPr>
          <p:cNvPr id="7" name="Выноска-облако 6"/>
          <p:cNvSpPr/>
          <p:nvPr/>
        </p:nvSpPr>
        <p:spPr>
          <a:xfrm>
            <a:off x="5214942" y="928670"/>
            <a:ext cx="3676968" cy="2428892"/>
          </a:xfrm>
          <a:prstGeom prst="cloudCallout">
            <a:avLst>
              <a:gd name="adj1" fmla="val -42985"/>
              <a:gd name="adj2" fmla="val 6165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endParaRPr lang="ru-RU" sz="1600" b="1" dirty="0" smtClean="0">
              <a:solidFill>
                <a:schemeClr val="bg2"/>
              </a:solidFill>
              <a:cs typeface="Arial" panose="020B0604020202020204" pitchFamily="34" charset="0"/>
            </a:endParaRPr>
          </a:p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600" b="1" dirty="0" smtClean="0">
                <a:solidFill>
                  <a:schemeClr val="accent3">
                    <a:lumMod val="75000"/>
                  </a:schemeClr>
                </a:solidFill>
                <a:cs typeface="Arial" panose="020B0604020202020204" pitchFamily="34" charset="0"/>
              </a:rPr>
              <a:t>ДОХОДЫ </a:t>
            </a:r>
            <a:r>
              <a:rPr lang="ru-RU" sz="1600" b="1" dirty="0">
                <a:solidFill>
                  <a:schemeClr val="accent3">
                    <a:lumMod val="75000"/>
                  </a:schemeClr>
                </a:solidFill>
                <a:cs typeface="Arial" panose="020B0604020202020204" pitchFamily="34" charset="0"/>
              </a:rPr>
              <a:t>БЮДЖЕТА </a:t>
            </a:r>
            <a:endParaRPr lang="ru-RU" sz="1600" b="1" dirty="0" smtClean="0">
              <a:solidFill>
                <a:schemeClr val="accent3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cs typeface="Arial" panose="020B0604020202020204" pitchFamily="34" charset="0"/>
              </a:rPr>
              <a:t>безвозмездные </a:t>
            </a:r>
            <a:r>
              <a:rPr lang="ru-RU" sz="1200" b="1" dirty="0">
                <a:solidFill>
                  <a:schemeClr val="accent3">
                    <a:lumMod val="75000"/>
                  </a:schemeClr>
                </a:solidFill>
                <a:cs typeface="Arial" panose="020B0604020202020204" pitchFamily="34" charset="0"/>
              </a:rPr>
              <a:t>и безвозвратные поступления денежных средств в бюджет от других бюджетов бюджетной системы РФ, юридических и физических </a:t>
            </a:r>
            <a:r>
              <a:rPr lang="ru-RU" sz="1200" b="1" dirty="0" smtClean="0">
                <a:solidFill>
                  <a:schemeClr val="accent3">
                    <a:lumMod val="75000"/>
                  </a:schemeClr>
                </a:solidFill>
                <a:cs typeface="Arial" panose="020B0604020202020204" pitchFamily="34" charset="0"/>
              </a:rPr>
              <a:t>лиц</a:t>
            </a:r>
            <a:endParaRPr lang="ru-RU" sz="1200" b="1" dirty="0">
              <a:solidFill>
                <a:schemeClr val="accent3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algn="just">
              <a:spcBef>
                <a:spcPts val="700"/>
              </a:spcBef>
              <a:buClr>
                <a:srgbClr val="FEB80A"/>
              </a:buClr>
              <a:buSzPct val="60000"/>
            </a:pPr>
            <a:endParaRPr lang="ru-RU" sz="2000" b="1" dirty="0">
              <a:solidFill>
                <a:schemeClr val="accent2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8" name="Выноска-облако 7"/>
          <p:cNvSpPr/>
          <p:nvPr/>
        </p:nvSpPr>
        <p:spPr>
          <a:xfrm>
            <a:off x="3000364" y="4071942"/>
            <a:ext cx="4878304" cy="2220848"/>
          </a:xfrm>
          <a:prstGeom prst="cloudCallout">
            <a:avLst>
              <a:gd name="adj1" fmla="val -42985"/>
              <a:gd name="adj2" fmla="val 6165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2000" b="1" dirty="0">
                <a:solidFill>
                  <a:schemeClr val="bg2"/>
                </a:solidFill>
                <a:cs typeface="Arial" panose="020B0604020202020204" pitchFamily="34" charset="0"/>
              </a:rPr>
              <a:t>РАСХОДЫ БЮДЖЕТА </a:t>
            </a:r>
          </a:p>
          <a:p>
            <a:pPr lvl="0"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200" b="1" dirty="0">
                <a:solidFill>
                  <a:prstClr val="black"/>
                </a:solidFill>
                <a:cs typeface="Arial" panose="020B0604020202020204" pitchFamily="34" charset="0"/>
              </a:rPr>
              <a:t>выплачиваемые из бюджета денежные </a:t>
            </a:r>
            <a:r>
              <a:rPr lang="ru-RU" sz="12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средства на исполнение полномочий публично-правового образования субъекта РФ, муниципального образования</a:t>
            </a:r>
            <a:endParaRPr lang="ru-RU" sz="1200" b="1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8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9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35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6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746" y="151792"/>
            <a:ext cx="8458200" cy="744537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chemeClr val="accent1"/>
                </a:solidFill>
                <a:cs typeface="Arial" panose="020B0604020202020204" pitchFamily="34" charset="0"/>
              </a:rPr>
              <a:t>Глоссарий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10" descr="K:\Управлен_бюдж_планир_и_межбюджет_отношений\Сводный отдел\Зам.бюджетный\БЮДЖЕТ\БЮДЖЕТ ДЛЯ ГРАЖДАН\ПОРТАЛ\2016\проект бюджета 2017-2019\картинки\проблема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4680508"/>
            <a:ext cx="1928826" cy="1963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01090" y="6286520"/>
            <a:ext cx="400024" cy="476250"/>
          </a:xfrm>
        </p:spPr>
        <p:txBody>
          <a:bodyPr/>
          <a:lstStyle/>
          <a:p>
            <a:pPr>
              <a:defRPr/>
            </a:pPr>
            <a:fld id="{A6A3F976-D785-4B4A-B14F-7768225F85D1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14" name="Выноска-облако 13"/>
          <p:cNvSpPr/>
          <p:nvPr/>
        </p:nvSpPr>
        <p:spPr>
          <a:xfrm>
            <a:off x="4500562" y="928670"/>
            <a:ext cx="4429156" cy="2306536"/>
          </a:xfrm>
          <a:prstGeom prst="cloudCallout">
            <a:avLst>
              <a:gd name="adj1" fmla="val -42985"/>
              <a:gd name="adj2" fmla="val 6165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6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БЮДЖЕТНАЯ СИСТЕМА РОССИЙСКОЙ ФЕДЕРАЦИИ </a:t>
            </a:r>
          </a:p>
          <a:p>
            <a:pPr lvl="0"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совокупность 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федерального бюджета, бюджетов субъектов Российской Федерации, местных бюджетов и бюджетов государственных внебюджетных фондов</a:t>
            </a:r>
          </a:p>
        </p:txBody>
      </p:sp>
      <p:sp>
        <p:nvSpPr>
          <p:cNvPr id="15" name="Выноска-облако 14"/>
          <p:cNvSpPr/>
          <p:nvPr/>
        </p:nvSpPr>
        <p:spPr>
          <a:xfrm>
            <a:off x="214282" y="1000108"/>
            <a:ext cx="4177066" cy="2286016"/>
          </a:xfrm>
          <a:prstGeom prst="cloudCallout">
            <a:avLst>
              <a:gd name="adj1" fmla="val -42985"/>
              <a:gd name="adj2" fmla="val 6165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  </a:t>
            </a:r>
          </a:p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средства, предоставляемые одним бюджетом бюджетной системы Российской Федерации другому бюджету бюджетной системы Российской Федерации</a:t>
            </a:r>
          </a:p>
        </p:txBody>
      </p:sp>
      <p:sp>
        <p:nvSpPr>
          <p:cNvPr id="16" name="Выноска-облако 15"/>
          <p:cNvSpPr/>
          <p:nvPr/>
        </p:nvSpPr>
        <p:spPr>
          <a:xfrm>
            <a:off x="3357554" y="3786190"/>
            <a:ext cx="4857784" cy="2071702"/>
          </a:xfrm>
          <a:prstGeom prst="cloudCallout">
            <a:avLst>
              <a:gd name="adj1" fmla="val -42985"/>
              <a:gd name="adj2" fmla="val 6165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700"/>
              </a:spcBef>
              <a:buClr>
                <a:srgbClr val="FEB80A"/>
              </a:buClr>
              <a:buSzPct val="60000"/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КОНСОЛИДИРОВАННЫЙ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БЮДЖЕТ</a:t>
            </a:r>
            <a:endParaRPr lang="ru-RU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свод бюджетов бюджетной системы на соответствующей территории (без учета межбюджетных трансфертов между этими бюджетами)</a:t>
            </a:r>
            <a:endParaRPr lang="zh-CN" altLang="en-US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95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7386</TotalTime>
  <Words>2023</Words>
  <Application>Microsoft Office PowerPoint</Application>
  <PresentationFormat>Экран (4:3)</PresentationFormat>
  <Paragraphs>401</Paragraphs>
  <Slides>31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44" baseType="lpstr">
      <vt:lpstr>宋体</vt:lpstr>
      <vt:lpstr>Arial</vt:lpstr>
      <vt:lpstr>Calibri</vt:lpstr>
      <vt:lpstr>Cambria</vt:lpstr>
      <vt:lpstr>Century Gothic</vt:lpstr>
      <vt:lpstr>Century Schoolbook</vt:lpstr>
      <vt:lpstr>Tahoma</vt:lpstr>
      <vt:lpstr>Times New Roman</vt:lpstr>
      <vt:lpstr>Verdana</vt:lpstr>
      <vt:lpstr>Wingdings</vt:lpstr>
      <vt:lpstr>Wingdings 3</vt:lpstr>
      <vt:lpstr>Ион (конференц-зал)</vt:lpstr>
      <vt:lpstr>Диаграмма</vt:lpstr>
      <vt:lpstr>БЮДЖЕТ ДЛЯ ГРАЖДАН</vt:lpstr>
      <vt:lpstr>Презентация PowerPoint</vt:lpstr>
      <vt:lpstr>В состав Екатериновского сельского поселения  входят 5 населенных пунктов</vt:lpstr>
      <vt:lpstr>Основные параметры социально-экономического развития Екатериновского сельского поселения Партизанского муниципального района</vt:lpstr>
      <vt:lpstr>Основные задачи и направления бюджета Екатериновского сельского поселения Партизанского муниципального района на 2022 год и на плановый период 2023 и 2024 годов</vt:lpstr>
      <vt:lpstr>Что такое бюджет? Какие бывают бюджеты?</vt:lpstr>
      <vt:lpstr>Основные характеристики бюджетов</vt:lpstr>
      <vt:lpstr>Глоссарий</vt:lpstr>
      <vt:lpstr>Глоссарий</vt:lpstr>
      <vt:lpstr>Глоссарий</vt:lpstr>
      <vt:lpstr>Глоссарий</vt:lpstr>
      <vt:lpstr>Глоссарий</vt:lpstr>
      <vt:lpstr>Доходы формирующие бюджет поселения</vt:lpstr>
      <vt:lpstr>Этапы составления и утверждения бюджета Екатериновского сельского поселения Партизанского муниципального района</vt:lpstr>
      <vt:lpstr>Основные характеристики бюджета Екатериновского сельского поселения  на 2022 год и плановый период 2023 и 2024 годов                                                                          (руб.) </vt:lpstr>
      <vt:lpstr>Муниципальный долг</vt:lpstr>
      <vt:lpstr>Динамика налоговых и неналоговых доходов  бюджета Екатериновского сельского поселения за 2020 – 2024  годы</vt:lpstr>
      <vt:lpstr>Структура налоговых и неналоговых доходов бюджета Екатериновского сельского поселения в 2022 году  (в тыс.рублей)</vt:lpstr>
      <vt:lpstr>Динамика поступлений налога  на доходы физических лиц в бюджет  Екатериновского сельского поселения (в тыс. рублей) НДФЛ</vt:lpstr>
      <vt:lpstr>Динамика поступлений  налога на имущество физических лиц  в бюджет Екатериновского сельского поселения  (в тыс. рублей) </vt:lpstr>
      <vt:lpstr>Динамика поступлений  земельного налога   в бюджет Екатериновского сельского поселения  (в тыс. рублей) </vt:lpstr>
      <vt:lpstr>Динамика поступлений неналоговых доходов бюджета Екатериновского сельского поселения  за 2020-2024 годы (в тыс. рублей)</vt:lpstr>
      <vt:lpstr>Динамика поступлений безвозмездных поступлений  в бюджет Екатериновского сельского поселения  в 2020 – 2024 годах (в тыс. рублей)</vt:lpstr>
      <vt:lpstr>РАСХОДЫ БЮДЖЕТА </vt:lpstr>
      <vt:lpstr>ДИНАМИКА РАСХОДОВ  БЮДЖЕТА ЕКАТЕРИНОВСКОГО СЕЛЬСКОГО ПОСЕЛЕНИЯ ЗА 2020-2024 ГОДЫ                                                                                в тыс.рублей</vt:lpstr>
      <vt:lpstr>Структура расходов Екатериновское сельского поселения</vt:lpstr>
      <vt:lpstr>Муниципальные программы  Екатериновского сельского поселения  на 2022 год                                                                                             </vt:lpstr>
      <vt:lpstr>Муниципальные программы Екатериновского сельского поселения за 2022 год (руб.)</vt:lpstr>
      <vt:lpstr>Непрограммные направления деятельности Екатериновского сельского поселения за 2022 год </vt:lpstr>
      <vt:lpstr>Результаты мониторинга сельских поселений Партизанского муниципального района за 2021 год</vt:lpstr>
      <vt:lpstr>Контактная информация и обратная связь </vt:lpstr>
    </vt:vector>
  </TitlesOfParts>
  <Company>MoBIL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</dc:title>
  <dc:creator>Admin</dc:creator>
  <cp:lastModifiedBy>ZINA</cp:lastModifiedBy>
  <cp:revision>695</cp:revision>
  <dcterms:created xsi:type="dcterms:W3CDTF">2013-09-17T11:29:55Z</dcterms:created>
  <dcterms:modified xsi:type="dcterms:W3CDTF">2023-05-30T01:45:32Z</dcterms:modified>
</cp:coreProperties>
</file>