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notesMasterIdLst>
    <p:notesMasterId r:id="rId16"/>
  </p:notesMasterIdLst>
  <p:sldIdLst>
    <p:sldId id="256" r:id="rId2"/>
    <p:sldId id="287" r:id="rId3"/>
    <p:sldId id="257" r:id="rId4"/>
    <p:sldId id="258" r:id="rId5"/>
    <p:sldId id="278" r:id="rId6"/>
    <p:sldId id="279" r:id="rId7"/>
    <p:sldId id="263" r:id="rId8"/>
    <p:sldId id="281" r:id="rId9"/>
    <p:sldId id="285" r:id="rId10"/>
    <p:sldId id="284" r:id="rId11"/>
    <p:sldId id="273" r:id="rId12"/>
    <p:sldId id="269" r:id="rId13"/>
    <p:sldId id="266" r:id="rId14"/>
    <p:sldId id="286" r:id="rId1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10" autoAdjust="0"/>
  </p:normalViewPr>
  <p:slideViewPr>
    <p:cSldViewPr>
      <p:cViewPr varScale="1">
        <p:scale>
          <a:sx n="110" d="100"/>
          <a:sy n="110" d="100"/>
        </p:scale>
        <p:origin x="1644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8075905865547356E-2"/>
          <c:y val="3.3809681089880285E-2"/>
          <c:w val="0.9638481882689055"/>
          <c:h val="0.78766743552564011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рубли</c:v>
                </c:pt>
              </c:strCache>
            </c:strRef>
          </c:tx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smtClean="0"/>
                      <a:t>3974057,93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2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2016 г.</c:v>
                </c:pt>
                <c:pt idx="1">
                  <c:v>2017 г.</c:v>
                </c:pt>
                <c:pt idx="2">
                  <c:v>2018 г.</c:v>
                </c:pt>
                <c:pt idx="3">
                  <c:v>2019 г. Прогноз</c:v>
                </c:pt>
                <c:pt idx="4">
                  <c:v>2020 г. Прогноз</c:v>
                </c:pt>
              </c:strCache>
            </c:strRef>
          </c:cat>
          <c:val>
            <c:numRef>
              <c:f>Лист1!$B$2:$B$6</c:f>
              <c:numCache>
                <c:formatCode>0.00</c:formatCode>
                <c:ptCount val="5"/>
                <c:pt idx="0" formatCode="General">
                  <c:v>3974057.93</c:v>
                </c:pt>
                <c:pt idx="1">
                  <c:v>5301826.22</c:v>
                </c:pt>
                <c:pt idx="2">
                  <c:v>6378231.7699999996</c:v>
                </c:pt>
                <c:pt idx="3">
                  <c:v>3302000</c:v>
                </c:pt>
                <c:pt idx="4">
                  <c:v>3302000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темп роста к предыдущему году %</c:v>
                </c:pt>
              </c:strCache>
            </c:strRef>
          </c:tx>
          <c:invertIfNegative val="0"/>
          <c:dLbls>
            <c:dLbl>
              <c:idx val="1"/>
              <c:layout>
                <c:manualLayout>
                  <c:x val="1.6432641695952135E-3"/>
                  <c:y val="-5.15541008264040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3.2865283391903667E-3"/>
                  <c:y val="-4.07006059155820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1.205046470236835E-16"/>
                  <c:y val="-4.88407270986985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0"/>
                  <c:y val="-4.884072709869843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2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2016 г.</c:v>
                </c:pt>
                <c:pt idx="1">
                  <c:v>2017 г.</c:v>
                </c:pt>
                <c:pt idx="2">
                  <c:v>2018 г.</c:v>
                </c:pt>
                <c:pt idx="3">
                  <c:v>2019 г. Прогноз</c:v>
                </c:pt>
                <c:pt idx="4">
                  <c:v>2020 г. Прогноз</c:v>
                </c:pt>
              </c:strCache>
            </c:strRef>
          </c:cat>
          <c:val>
            <c:numRef>
              <c:f>Лист1!$C$2:$C$6</c:f>
              <c:numCache>
                <c:formatCode>0.0</c:formatCode>
                <c:ptCount val="5"/>
                <c:pt idx="1">
                  <c:v>40.1</c:v>
                </c:pt>
                <c:pt idx="2">
                  <c:v>120.3025430358221</c:v>
                </c:pt>
                <c:pt idx="3">
                  <c:v>51.769834008399485</c:v>
                </c:pt>
                <c:pt idx="4">
                  <c:v>100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overlap val="100"/>
        <c:axId val="240744088"/>
        <c:axId val="240744480"/>
      </c:barChart>
      <c:catAx>
        <c:axId val="24074408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240744480"/>
        <c:crosses val="autoZero"/>
        <c:auto val="1"/>
        <c:lblAlgn val="ctr"/>
        <c:lblOffset val="100"/>
        <c:noMultiLvlLbl val="0"/>
      </c:catAx>
      <c:valAx>
        <c:axId val="240744480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240744088"/>
        <c:crosses val="autoZero"/>
        <c:crossBetween val="between"/>
      </c:valAx>
      <c:spPr>
        <a:ln>
          <a:solidFill>
            <a:schemeClr val="bg2"/>
          </a:solidFill>
        </a:ln>
      </c:spPr>
    </c:plotArea>
    <c:legend>
      <c:legendPos val="t"/>
      <c:layout>
        <c:manualLayout>
          <c:xMode val="edge"/>
          <c:yMode val="edge"/>
          <c:x val="0.58416747320314888"/>
          <c:y val="4.5257364566330234E-2"/>
          <c:w val="0.38051528623850367"/>
          <c:h val="0.16569107476321746"/>
        </c:manualLayout>
      </c:layout>
      <c:overlay val="0"/>
      <c:txPr>
        <a:bodyPr/>
        <a:lstStyle/>
        <a:p>
          <a:pPr>
            <a:defRPr sz="1400">
              <a:solidFill>
                <a:schemeClr val="bg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7779162530328171"/>
          <c:y val="0.10908773497633396"/>
          <c:w val="0.70483935924682206"/>
          <c:h val="0.476563246819261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explosion val="38"/>
          </c:dPt>
          <c:dPt>
            <c:idx val="1"/>
            <c:bubble3D val="0"/>
            <c:explosion val="28"/>
          </c:dPt>
          <c:dPt>
            <c:idx val="2"/>
            <c:bubble3D val="0"/>
            <c:explosion val="63"/>
          </c:dPt>
          <c:dPt>
            <c:idx val="3"/>
            <c:bubble3D val="0"/>
            <c:explosion val="20"/>
          </c:dPt>
          <c:dPt>
            <c:idx val="4"/>
            <c:bubble3D val="0"/>
            <c:explosion val="41"/>
          </c:dPt>
          <c:dLbls>
            <c:dLbl>
              <c:idx val="0"/>
              <c:layout>
                <c:manualLayout>
                  <c:x val="1.2567152036870402E-2"/>
                  <c:y val="-1.2171020188302772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>
                        <a:solidFill>
                          <a:schemeClr val="bg2">
                            <a:lumMod val="75000"/>
                          </a:schemeClr>
                        </a:solidFill>
                      </a:rPr>
                      <a:t>11,88%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9.778539391680495E-2"/>
                      <c:h val="5.956933896774879E-2"/>
                    </c:manualLayout>
                  </c15:layout>
                </c:ext>
              </c:extLst>
            </c:dLbl>
            <c:dLbl>
              <c:idx val="1"/>
              <c:layout>
                <c:manualLayout>
                  <c:x val="2.7953435281384505E-2"/>
                  <c:y val="5.6672913078773028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>
                        <a:solidFill>
                          <a:schemeClr val="bg2">
                            <a:lumMod val="75000"/>
                          </a:schemeClr>
                        </a:solidFill>
                      </a:rPr>
                      <a:t>0,20%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7.4027057029505738E-2"/>
                  <c:y val="-0.16707157890324917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>
                        <a:solidFill>
                          <a:schemeClr val="bg2">
                            <a:lumMod val="75000"/>
                          </a:schemeClr>
                        </a:solidFill>
                      </a:rPr>
                      <a:t>78,77%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2.9247702316230095E-2"/>
                  <c:y val="-2.6058539249975345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>
                        <a:solidFill>
                          <a:schemeClr val="bg2">
                            <a:lumMod val="75000"/>
                          </a:schemeClr>
                        </a:solidFill>
                      </a:rPr>
                      <a:t>0,10</a:t>
                    </a:r>
                    <a:r>
                      <a:rPr lang="en-US" dirty="0" smtClean="0">
                        <a:solidFill>
                          <a:srgbClr val="000066">
                            <a:lumMod val="75000"/>
                          </a:srgbClr>
                        </a:solidFill>
                      </a:rPr>
                      <a:t>%</a:t>
                    </a:r>
                    <a:endParaRPr lang="en-US" dirty="0" smtClean="0">
                      <a:solidFill>
                        <a:schemeClr val="bg2">
                          <a:lumMod val="75000"/>
                        </a:schemeClr>
                      </a:solidFill>
                    </a:endParaRP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6.9548723976905788E-5"/>
                  <c:y val="-4.3808275610921862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>
                        <a:solidFill>
                          <a:schemeClr val="bg2">
                            <a:lumMod val="75000"/>
                          </a:schemeClr>
                        </a:solidFill>
                      </a:rPr>
                      <a:t>6,36%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tx>
                <c:rich>
                  <a:bodyPr/>
                  <a:lstStyle/>
                  <a:p>
                    <a:r>
                      <a:rPr lang="en-US" dirty="0" smtClean="0">
                        <a:solidFill>
                          <a:schemeClr val="bg2">
                            <a:lumMod val="75000"/>
                          </a:schemeClr>
                        </a:solidFill>
                      </a:rPr>
                      <a:t>0,18%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tx>
                <c:rich>
                  <a:bodyPr/>
                  <a:lstStyle/>
                  <a:p>
                    <a:r>
                      <a:rPr lang="en-US" dirty="0" smtClean="0">
                        <a:solidFill>
                          <a:schemeClr val="bg2">
                            <a:lumMod val="75000"/>
                          </a:schemeClr>
                        </a:solidFill>
                      </a:rPr>
                      <a:t>0,09%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tx>
                <c:rich>
                  <a:bodyPr/>
                  <a:lstStyle/>
                  <a:p>
                    <a:r>
                      <a:rPr lang="en-US" dirty="0" smtClean="0">
                        <a:solidFill>
                          <a:schemeClr val="bg2">
                            <a:lumMod val="75000"/>
                          </a:schemeClr>
                        </a:solidFill>
                      </a:rPr>
                      <a:t>2,42%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2">
                        <a:lumMod val="75000"/>
                      </a:schemeClr>
                    </a:solidFill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Лист1!$A$2:$A$9</c:f>
              <c:strCache>
                <c:ptCount val="8"/>
                <c:pt idx="0">
                  <c:v>НДФЛ - 757034,34 руб. (11,88%)</c:v>
                </c:pt>
                <c:pt idx="1">
                  <c:v>Налоги на совокупный доход - 12918,76 руб. (0,20%)</c:v>
                </c:pt>
                <c:pt idx="2">
                  <c:v>Налоги на имущество  - 5024302,34 руб. (78,77%)</c:v>
                </c:pt>
                <c:pt idx="3">
                  <c:v>Государственная пошлина - 6610,00 руб. (0,10%)</c:v>
                </c:pt>
                <c:pt idx="4">
                  <c:v>Доходы от использования имущества, находящегося в государственной и муниципальной собственности - 405605,88 руб. (6,36%)</c:v>
                </c:pt>
                <c:pt idx="5">
                  <c:v>Доходы от оказания платных услуг (работ) и компенсации затрат государства - 11517,00 (0,18%)</c:v>
                </c:pt>
                <c:pt idx="6">
                  <c:v>Штрафы, санкции, возмещение ущерба - 6000 (0,09%)</c:v>
                </c:pt>
                <c:pt idx="7">
                  <c:v>Прочие не налоговые доходы - 154243,45 руб. (2,42%)</c:v>
                </c:pt>
              </c:strCache>
            </c:strRef>
          </c:cat>
          <c:val>
            <c:numRef>
              <c:f>Лист1!$B$2:$B$9</c:f>
              <c:numCache>
                <c:formatCode>0.00%</c:formatCode>
                <c:ptCount val="8"/>
                <c:pt idx="0">
                  <c:v>0.1188</c:v>
                </c:pt>
                <c:pt idx="1">
                  <c:v>2.3E-3</c:v>
                </c:pt>
                <c:pt idx="2">
                  <c:v>0.78769999999999996</c:v>
                </c:pt>
                <c:pt idx="3">
                  <c:v>1E-3</c:v>
                </c:pt>
                <c:pt idx="4">
                  <c:v>8.9999999999999998E-4</c:v>
                </c:pt>
                <c:pt idx="5">
                  <c:v>1.8E-3</c:v>
                </c:pt>
                <c:pt idx="6">
                  <c:v>9.4000000000000004E-3</c:v>
                </c:pt>
                <c:pt idx="7">
                  <c:v>2.4199999999999999E-2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b"/>
      <c:legendEntry>
        <c:idx val="0"/>
        <c:txPr>
          <a:bodyPr rot="0" anchor="t" anchorCtr="0"/>
          <a:lstStyle/>
          <a:p>
            <a:pPr>
              <a:defRPr sz="110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egendEntry>
        <c:idx val="1"/>
        <c:txPr>
          <a:bodyPr rot="0" anchor="t" anchorCtr="0"/>
          <a:lstStyle/>
          <a:p>
            <a:pPr>
              <a:defRPr sz="110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egendEntry>
        <c:idx val="2"/>
        <c:txPr>
          <a:bodyPr rot="0" anchor="t" anchorCtr="0"/>
          <a:lstStyle/>
          <a:p>
            <a:pPr>
              <a:defRPr sz="110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egendEntry>
        <c:idx val="3"/>
        <c:txPr>
          <a:bodyPr rot="0" anchor="t" anchorCtr="0"/>
          <a:lstStyle/>
          <a:p>
            <a:pPr>
              <a:defRPr sz="110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egendEntry>
        <c:idx val="4"/>
        <c:txPr>
          <a:bodyPr rot="0" anchor="t" anchorCtr="0"/>
          <a:lstStyle/>
          <a:p>
            <a:pPr>
              <a:defRPr sz="110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egendEntry>
        <c:idx val="5"/>
        <c:txPr>
          <a:bodyPr rot="0" anchor="t" anchorCtr="0"/>
          <a:lstStyle/>
          <a:p>
            <a:pPr>
              <a:defRPr sz="110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egendEntry>
        <c:idx val="6"/>
        <c:txPr>
          <a:bodyPr rot="0" anchor="t" anchorCtr="0"/>
          <a:lstStyle/>
          <a:p>
            <a:pPr>
              <a:defRPr sz="110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7"/>
        <c:txPr>
          <a:bodyPr rot="0" anchor="t" anchorCtr="0"/>
          <a:lstStyle/>
          <a:p>
            <a:pPr>
              <a:defRPr sz="110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</c:legendEntry>
      <c:layout>
        <c:manualLayout>
          <c:xMode val="edge"/>
          <c:yMode val="edge"/>
          <c:x val="5.7428990864814303E-2"/>
          <c:y val="0.60561211353709177"/>
          <c:w val="0.88514201827037142"/>
          <c:h val="0.38012988626531702"/>
        </c:manualLayout>
      </c:layout>
      <c:overlay val="0"/>
      <c:spPr>
        <a:ln w="9525"/>
      </c:spPr>
      <c:txPr>
        <a:bodyPr rot="0" anchor="t" anchorCtr="0"/>
        <a:lstStyle/>
        <a:p>
          <a:pPr>
            <a:defRPr>
              <a:solidFill>
                <a:schemeClr val="bg2">
                  <a:lumMod val="75000"/>
                </a:schemeClr>
              </a:solidFill>
            </a:defRPr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НДФЛ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7.6134013783412139E-4"/>
                  <c:y val="-0.3346600377735807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6.6099286459210625E-4"/>
                  <c:y val="-0.3183215753805132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1.2600302475352201E-2"/>
                  <c:y val="-0.2931359478576454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9.7556364704996928E-3"/>
                  <c:y val="-0.2859872051253564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2.3678036669760604E-2"/>
                  <c:y val="-0.2865436247824315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>
                    <a:solidFill>
                      <a:schemeClr val="bg2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2016 год</c:v>
                </c:pt>
                <c:pt idx="1">
                  <c:v>2017 год</c:v>
                </c:pt>
                <c:pt idx="2">
                  <c:v>2018 год</c:v>
                </c:pt>
                <c:pt idx="3">
                  <c:v>2019 г. Прогноз</c:v>
                </c:pt>
                <c:pt idx="4">
                  <c:v>2020 г. Прогноз</c:v>
                </c:pt>
              </c:strCache>
            </c:strRef>
          </c:cat>
          <c:val>
            <c:numRef>
              <c:f>Лист1!$B$2:$B$6</c:f>
              <c:numCache>
                <c:formatCode>0.00</c:formatCode>
                <c:ptCount val="5"/>
                <c:pt idx="0">
                  <c:v>640056.75</c:v>
                </c:pt>
                <c:pt idx="1">
                  <c:v>573843.93000000005</c:v>
                </c:pt>
                <c:pt idx="2">
                  <c:v>757034.34</c:v>
                </c:pt>
                <c:pt idx="3">
                  <c:v>550000</c:v>
                </c:pt>
                <c:pt idx="4">
                  <c:v>550000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2016 год</c:v>
                </c:pt>
                <c:pt idx="1">
                  <c:v>2017 год</c:v>
                </c:pt>
                <c:pt idx="2">
                  <c:v>2018 год</c:v>
                </c:pt>
                <c:pt idx="3">
                  <c:v>2019 г. Прогноз</c:v>
                </c:pt>
                <c:pt idx="4">
                  <c:v>2020 г. Прогноз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pyramid"/>
        <c:axId val="242440440"/>
        <c:axId val="242440832"/>
        <c:axId val="0"/>
      </c:bar3DChart>
      <c:catAx>
        <c:axId val="24244044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242440832"/>
        <c:crosses val="autoZero"/>
        <c:auto val="1"/>
        <c:lblAlgn val="ctr"/>
        <c:lblOffset val="100"/>
        <c:noMultiLvlLbl val="0"/>
      </c:catAx>
      <c:valAx>
        <c:axId val="242440832"/>
        <c:scaling>
          <c:orientation val="minMax"/>
        </c:scaling>
        <c:delete val="0"/>
        <c:axPos val="l"/>
        <c:numFmt formatCode="0.00" sourceLinked="1"/>
        <c:majorTickMark val="none"/>
        <c:minorTickMark val="none"/>
        <c:tickLblPos val="nextTo"/>
        <c:txPr>
          <a:bodyPr/>
          <a:lstStyle/>
          <a:p>
            <a:pPr>
              <a:defRPr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24244044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84588977120821718"/>
          <c:y val="1.6704162500462923E-2"/>
          <c:w val="0.15411022879178299"/>
          <c:h val="8.087295856016001E-2"/>
        </c:manualLayout>
      </c:layout>
      <c:overlay val="0"/>
      <c:txPr>
        <a:bodyPr/>
        <a:lstStyle/>
        <a:p>
          <a:pPr>
            <a:defRPr>
              <a:solidFill>
                <a:schemeClr val="bg2">
                  <a:lumMod val="75000"/>
                </a:schemeClr>
              </a:solidFill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Прочие неналоговые доходы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2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2016 г.</c:v>
                </c:pt>
                <c:pt idx="1">
                  <c:v>2017 г.</c:v>
                </c:pt>
                <c:pt idx="2">
                  <c:v>2018 г.</c:v>
                </c:pt>
                <c:pt idx="3">
                  <c:v>2019 г. Прогноз</c:v>
                </c:pt>
                <c:pt idx="4">
                  <c:v>2020 г. Прогноз</c:v>
                </c:pt>
              </c:strCache>
            </c:strRef>
          </c:cat>
          <c:val>
            <c:numRef>
              <c:f>Лист1!$B$2:$B$6</c:f>
              <c:numCache>
                <c:formatCode>0.00</c:formatCode>
                <c:ptCount val="5"/>
                <c:pt idx="0">
                  <c:v>48609</c:v>
                </c:pt>
                <c:pt idx="1">
                  <c:v>25243.43</c:v>
                </c:pt>
                <c:pt idx="2">
                  <c:v>154243.45000000001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Доходы от сдачи в аренду имущества, находящегося в оперативном управлении органов управления поселений и созданных ими учреждений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2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2016 г.</c:v>
                </c:pt>
                <c:pt idx="1">
                  <c:v>2017 г.</c:v>
                </c:pt>
                <c:pt idx="2">
                  <c:v>2018 г.</c:v>
                </c:pt>
                <c:pt idx="3">
                  <c:v>2019 г. Прогноз</c:v>
                </c:pt>
                <c:pt idx="4">
                  <c:v>2020 г. Прогноз</c:v>
                </c:pt>
              </c:strCache>
            </c:strRef>
          </c:cat>
          <c:val>
            <c:numRef>
              <c:f>Лист1!$C$2:$C$6</c:f>
              <c:numCache>
                <c:formatCode>0.00</c:formatCode>
                <c:ptCount val="5"/>
                <c:pt idx="0">
                  <c:v>440407.92</c:v>
                </c:pt>
                <c:pt idx="1">
                  <c:v>691598.1</c:v>
                </c:pt>
                <c:pt idx="2">
                  <c:v>405605.88</c:v>
                </c:pt>
                <c:pt idx="3">
                  <c:v>377000</c:v>
                </c:pt>
                <c:pt idx="4">
                  <c:v>377000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gapDepth val="95"/>
        <c:shape val="cylinder"/>
        <c:axId val="242441616"/>
        <c:axId val="242442008"/>
        <c:axId val="0"/>
      </c:bar3DChart>
      <c:catAx>
        <c:axId val="24244161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40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242442008"/>
        <c:crosses val="autoZero"/>
        <c:auto val="1"/>
        <c:lblAlgn val="ctr"/>
        <c:lblOffset val="100"/>
        <c:noMultiLvlLbl val="0"/>
      </c:catAx>
      <c:valAx>
        <c:axId val="242442008"/>
        <c:scaling>
          <c:orientation val="minMax"/>
        </c:scaling>
        <c:delete val="1"/>
        <c:axPos val="l"/>
        <c:numFmt formatCode="#,##0.0" sourceLinked="0"/>
        <c:majorTickMark val="none"/>
        <c:minorTickMark val="none"/>
        <c:tickLblPos val="nextTo"/>
        <c:crossAx val="242441616"/>
        <c:crosses val="autoZero"/>
        <c:crossBetween val="between"/>
      </c:valAx>
    </c:plotArea>
    <c:legend>
      <c:legendPos val="t"/>
      <c:overlay val="0"/>
      <c:txPr>
        <a:bodyPr/>
        <a:lstStyle/>
        <a:p>
          <a:pPr>
            <a:defRPr sz="1100">
              <a:solidFill>
                <a:schemeClr val="bg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Безвозмездные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2">
                        <a:lumMod val="75000"/>
                      </a:schemeClr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2016 г.</c:v>
                </c:pt>
                <c:pt idx="1">
                  <c:v>2017 г.</c:v>
                </c:pt>
                <c:pt idx="2">
                  <c:v>2018 г. </c:v>
                </c:pt>
                <c:pt idx="3">
                  <c:v>2018 г. Прогноз</c:v>
                </c:pt>
                <c:pt idx="4">
                  <c:v>2019 г. Прогноз</c:v>
                </c:pt>
              </c:strCache>
            </c:strRef>
          </c:cat>
          <c:val>
            <c:numRef>
              <c:f>Лист1!$B$2:$B$6</c:f>
              <c:numCache>
                <c:formatCode>0.00</c:formatCode>
                <c:ptCount val="5"/>
                <c:pt idx="0">
                  <c:v>5909000</c:v>
                </c:pt>
                <c:pt idx="1">
                  <c:v>4758600</c:v>
                </c:pt>
                <c:pt idx="2">
                  <c:v>8046852.4900000002</c:v>
                </c:pt>
                <c:pt idx="3">
                  <c:v>5365600</c:v>
                </c:pt>
                <c:pt idx="4">
                  <c:v>5365600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242940008"/>
        <c:axId val="242940400"/>
      </c:barChart>
      <c:catAx>
        <c:axId val="24294000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>
                <a:solidFill>
                  <a:schemeClr val="bg2">
                    <a:lumMod val="75000"/>
                  </a:schemeClr>
                </a:solidFill>
              </a:defRPr>
            </a:pPr>
            <a:endParaRPr lang="ru-RU"/>
          </a:p>
        </c:txPr>
        <c:crossAx val="242940400"/>
        <c:crosses val="autoZero"/>
        <c:auto val="1"/>
        <c:lblAlgn val="ctr"/>
        <c:lblOffset val="100"/>
        <c:noMultiLvlLbl val="0"/>
      </c:catAx>
      <c:valAx>
        <c:axId val="242940400"/>
        <c:scaling>
          <c:orientation val="minMax"/>
        </c:scaling>
        <c:delete val="0"/>
        <c:axPos val="l"/>
        <c:numFmt formatCode="0.00" sourceLinked="1"/>
        <c:majorTickMark val="none"/>
        <c:minorTickMark val="none"/>
        <c:tickLblPos val="nextTo"/>
        <c:txPr>
          <a:bodyPr/>
          <a:lstStyle/>
          <a:p>
            <a:pPr>
              <a:defRPr>
                <a:solidFill>
                  <a:schemeClr val="bg2">
                    <a:lumMod val="75000"/>
                  </a:schemeClr>
                </a:solidFill>
              </a:defRPr>
            </a:pPr>
            <a:endParaRPr lang="ru-RU"/>
          </a:p>
        </c:txPr>
        <c:crossAx val="242940008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72119286381658865"/>
          <c:y val="3.5909851824373569E-2"/>
          <c:w val="0.25441742811818724"/>
          <c:h val="8.2243686671349139E-2"/>
        </c:manualLayout>
      </c:layout>
      <c:overlay val="0"/>
      <c:txPr>
        <a:bodyPr/>
        <a:lstStyle/>
        <a:p>
          <a:pPr>
            <a:defRPr>
              <a:solidFill>
                <a:schemeClr val="bg2">
                  <a:lumMod val="75000"/>
                </a:schemeClr>
              </a:solidFill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9833333486361937"/>
          <c:y val="6.9734513625470188E-2"/>
          <c:w val="0.66546841443696358"/>
          <c:h val="0.7724013287401574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2.6236868998026852E-2"/>
                  <c:y val="4.140214579332453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2.6236754226573553E-2"/>
                  <c:y val="-9.7806592918247274E-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4.3728038482409262E-2"/>
                  <c:y val="5.644610916247216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3.6439936425796585E-2"/>
                  <c:y val="1.92575824908342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1.457597457031874E-2"/>
                  <c:y val="-2.10553986065041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solidFill>
                      <a:schemeClr val="bg2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2016 г.</c:v>
                </c:pt>
                <c:pt idx="1">
                  <c:v>2017 г.</c:v>
                </c:pt>
                <c:pt idx="2">
                  <c:v>2018 г. </c:v>
                </c:pt>
                <c:pt idx="3">
                  <c:v>2019 г. Прогноз</c:v>
                </c:pt>
                <c:pt idx="4">
                  <c:v>2020 г. Прогноз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 formatCode="0.00">
                  <c:v>9883057.9299999997</c:v>
                </c:pt>
                <c:pt idx="1">
                  <c:v>10060426.220000001</c:v>
                </c:pt>
                <c:pt idx="2">
                  <c:v>14425084.26</c:v>
                </c:pt>
                <c:pt idx="3" formatCode="0.00">
                  <c:v>8667600</c:v>
                </c:pt>
                <c:pt idx="4" formatCode="0.00">
                  <c:v>8667600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Расходы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1.3118377113286769E-2"/>
                  <c:y val="-1.1698898535083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8.745584742191179E-3"/>
                  <c:y val="-1.67380211722507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1.6033572027350496E-2"/>
                  <c:y val="-1.10749599250876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1.4575974570318633E-2"/>
                  <c:y val="1.57228561905819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3.9355131339860308E-2"/>
                  <c:y val="-1.816266446585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solidFill>
                      <a:schemeClr val="bg2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2016 г.</c:v>
                </c:pt>
                <c:pt idx="1">
                  <c:v>2017 г.</c:v>
                </c:pt>
                <c:pt idx="2">
                  <c:v>2018 г. </c:v>
                </c:pt>
                <c:pt idx="3">
                  <c:v>2019 г. Прогноз</c:v>
                </c:pt>
                <c:pt idx="4">
                  <c:v>2020 г. Прогноз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8572839.6600000001</c:v>
                </c:pt>
                <c:pt idx="1">
                  <c:v>10545730.08</c:v>
                </c:pt>
                <c:pt idx="2">
                  <c:v>12706844.49</c:v>
                </c:pt>
                <c:pt idx="3" formatCode="0.00">
                  <c:v>8667600</c:v>
                </c:pt>
                <c:pt idx="4" formatCode="0.00">
                  <c:v>8667600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42941184"/>
        <c:axId val="240439472"/>
      </c:barChart>
      <c:catAx>
        <c:axId val="24294118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240439472"/>
        <c:crosses val="autoZero"/>
        <c:auto val="1"/>
        <c:lblAlgn val="ctr"/>
        <c:lblOffset val="100"/>
        <c:noMultiLvlLbl val="0"/>
      </c:catAx>
      <c:valAx>
        <c:axId val="240439472"/>
        <c:scaling>
          <c:orientation val="minMax"/>
        </c:scaling>
        <c:delete val="0"/>
        <c:axPos val="l"/>
        <c:majorGridlines/>
        <c:numFmt formatCode="0.00" sourceLinked="1"/>
        <c:majorTickMark val="none"/>
        <c:minorTickMark val="none"/>
        <c:tickLblPos val="nextTo"/>
        <c:txPr>
          <a:bodyPr/>
          <a:lstStyle/>
          <a:p>
            <a:pPr>
              <a:defRPr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24294118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4340020530317594"/>
          <c:y val="3.7569881889763769E-2"/>
          <c:w val="0.12789912691060037"/>
          <c:h val="0.12968479692732554"/>
        </c:manualLayout>
      </c:layout>
      <c:overlay val="0"/>
      <c:txPr>
        <a:bodyPr/>
        <a:lstStyle/>
        <a:p>
          <a:pPr>
            <a:defRPr>
              <a:solidFill>
                <a:schemeClr val="bg2"/>
              </a:solidFill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1"/>
    </mc:Choice>
    <mc:Fallback>
      <c:style val="31"/>
    </mc:Fallback>
  </mc:AlternateContent>
  <c:chart>
    <c:autoTitleDeleted val="1"/>
    <c:view3D>
      <c:rotX val="15"/>
      <c:hPercent val="52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25"/>
          <c:y val="5.1764705882352942E-2"/>
          <c:w val="0.86250000000000004"/>
          <c:h val="0.77176470588234902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invertIfNegative val="0"/>
          <c:dLbls>
            <c:dLbl>
              <c:idx val="0"/>
              <c:layout>
                <c:manualLayout>
                  <c:x val="1.9389072549137465E-2"/>
                  <c:y val="-1.54171773304456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0293923183266215E-2"/>
                  <c:y val="-2.82721376245880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2.3553765702951254E-2"/>
                  <c:y val="-2.059600758860366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2.1531285688525574E-2"/>
                  <c:y val="-2.00896529724829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2.7149966941155144E-2"/>
                  <c:y val="-2.41254917762145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3.3190929855140788E-3"/>
                  <c:y val="-2.08708986003616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3.6926579311175652E-3"/>
                  <c:y val="-5.56082947928262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7.0440884774897183E-4"/>
                  <c:y val="-5.79713093369914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>
                    <a:solidFill>
                      <a:schemeClr val="bg2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Sheet1!$B$1:$F$1</c:f>
              <c:strCache>
                <c:ptCount val="5"/>
                <c:pt idx="0">
                  <c:v>2016 г.</c:v>
                </c:pt>
                <c:pt idx="1">
                  <c:v>2017 г.</c:v>
                </c:pt>
                <c:pt idx="2">
                  <c:v>2018 г.</c:v>
                </c:pt>
                <c:pt idx="3">
                  <c:v>2019 г. Прогноз</c:v>
                </c:pt>
                <c:pt idx="4">
                  <c:v>2020 г. Прогноз</c:v>
                </c:pt>
              </c:strCache>
            </c:strRef>
          </c:cat>
          <c:val>
            <c:numRef>
              <c:f>Sheet1!$B$2:$F$2</c:f>
              <c:numCache>
                <c:formatCode>General</c:formatCode>
                <c:ptCount val="5"/>
                <c:pt idx="0" formatCode="0.00">
                  <c:v>8572839.6600000001</c:v>
                </c:pt>
                <c:pt idx="1">
                  <c:v>10545730.08</c:v>
                </c:pt>
                <c:pt idx="2">
                  <c:v>12706844.49</c:v>
                </c:pt>
                <c:pt idx="3" formatCode="0.00">
                  <c:v>8667600</c:v>
                </c:pt>
                <c:pt idx="4" formatCode="0.00">
                  <c:v>8667600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240440648"/>
        <c:axId val="240441040"/>
        <c:axId val="0"/>
      </c:bar3DChart>
      <c:catAx>
        <c:axId val="2404406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vert="horz"/>
          <a:lstStyle/>
          <a:p>
            <a:pPr>
              <a:defRPr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24044104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40441040"/>
        <c:scaling>
          <c:orientation val="minMax"/>
        </c:scaling>
        <c:delete val="0"/>
        <c:axPos val="l"/>
        <c:majorGridlines/>
        <c:numFmt formatCode="0.00" sourceLinked="1"/>
        <c:majorTickMark val="out"/>
        <c:minorTickMark val="none"/>
        <c:tickLblPos val="nextTo"/>
        <c:txPr>
          <a:bodyPr rot="0" vert="horz"/>
          <a:lstStyle/>
          <a:p>
            <a:pPr>
              <a:defRPr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24044064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1695166665350598E-2"/>
          <c:y val="0.13594884921442421"/>
          <c:w val="0.50906996515776159"/>
          <c:h val="0.77162759314990748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Расходы</c:v>
                </c:pt>
              </c:strCache>
            </c:strRef>
          </c:tx>
          <c:explosion val="21"/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Pt>
            <c:idx val="3"/>
            <c:bubble3D val="0"/>
            <c:explosion val="42"/>
          </c:dPt>
          <c:dPt>
            <c:idx val="4"/>
            <c:bubble3D val="0"/>
            <c:explosion val="49"/>
          </c:dPt>
          <c:dPt>
            <c:idx val="5"/>
            <c:bubble3D val="0"/>
            <c:explosion val="44"/>
          </c:dPt>
          <c:dPt>
            <c:idx val="6"/>
            <c:bubble3D val="0"/>
          </c:dPt>
          <c:dPt>
            <c:idx val="7"/>
            <c:bubble3D val="0"/>
            <c:explosion val="14"/>
          </c:dPt>
          <c:dPt>
            <c:idx val="8"/>
            <c:bubble3D val="0"/>
          </c:dPt>
          <c:dLbls>
            <c:dLbl>
              <c:idx val="0"/>
              <c:layout>
                <c:manualLayout>
                  <c:x val="-0.11329924962725434"/>
                  <c:y val="3.1885489070482269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2.0868971791449968E-2"/>
                  <c:y val="-4.5839500487303335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7.9753814376844104E-2"/>
                  <c:y val="-0.15703633890608434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4.7103184089101947E-2"/>
                  <c:y val="3.7897205770528325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2.1272405717658944E-2"/>
                  <c:y val="0.1012633472919856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2.2791863268920298E-2"/>
                  <c:y val="-8.8916687194096719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4.2742699843962464E-2"/>
                  <c:y val="-6.4284842188688143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8.0447141661061455E-2"/>
                  <c:y val="6.5051247175247129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solidFill>
                      <a:srgbClr val="000066"/>
                    </a:solidFill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Лист1!$A$2:$A$9</c:f>
              <c:strCache>
                <c:ptCount val="8"/>
                <c:pt idx="0">
                  <c:v>Общегосударственные вопросы - 3756106,81 (29,55%)</c:v>
                </c:pt>
                <c:pt idx="1">
                  <c:v>Национальная оборона - 253320,00 (1,99%)</c:v>
                </c:pt>
                <c:pt idx="2">
                  <c:v>Культура - 3503323,00 (27,57%)</c:v>
                </c:pt>
                <c:pt idx="3">
                  <c:v>Национальная безопасность и правоохранительная деятельность - 20000,00 (0,16%)</c:v>
                </c:pt>
                <c:pt idx="4">
                  <c:v>Национальная экономика - 68000,00 (0,54%)</c:v>
                </c:pt>
                <c:pt idx="5">
                  <c:v>Жилищно-коммунальное хозяйство - 3579790,98 (28,17%)</c:v>
                </c:pt>
                <c:pt idx="6">
                  <c:v>Социальная политика - 53246,16(0,42%)</c:v>
                </c:pt>
                <c:pt idx="7">
                  <c:v>Другие общегосударственные вопросы - 1473057,54 (11,59%)</c:v>
                </c:pt>
              </c:strCache>
            </c:strRef>
          </c:cat>
          <c:val>
            <c:numRef>
              <c:f>Лист1!$B$2:$B$9</c:f>
              <c:numCache>
                <c:formatCode>0.00</c:formatCode>
                <c:ptCount val="8"/>
                <c:pt idx="0">
                  <c:v>3756106.81</c:v>
                </c:pt>
                <c:pt idx="1">
                  <c:v>253320</c:v>
                </c:pt>
                <c:pt idx="2">
                  <c:v>3503323</c:v>
                </c:pt>
                <c:pt idx="3">
                  <c:v>20000</c:v>
                </c:pt>
                <c:pt idx="4">
                  <c:v>68000</c:v>
                </c:pt>
                <c:pt idx="5">
                  <c:v>3579790.98</c:v>
                </c:pt>
                <c:pt idx="6">
                  <c:v>53246.16</c:v>
                </c:pt>
                <c:pt idx="7">
                  <c:v>1473057.54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54643677632843068"/>
          <c:y val="0"/>
          <c:w val="0.41538404110144633"/>
          <c:h val="0.98557260819740589"/>
        </c:manualLayout>
      </c:layout>
      <c:overlay val="0"/>
      <c:txPr>
        <a:bodyPr/>
        <a:lstStyle/>
        <a:p>
          <a:pPr>
            <a:defRPr sz="1200" spc="-100" baseline="0">
              <a:solidFill>
                <a:schemeClr val="bg2">
                  <a:lumMod val="75000"/>
                </a:schemeClr>
              </a:solidFill>
              <a:latin typeface="Times New Roman" pitchFamily="18" charset="0"/>
            </a:defRPr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A004BFF-004F-454F-BE51-394B82C01312}" type="doc">
      <dgm:prSet loTypeId="urn:microsoft.com/office/officeart/2005/8/layout/default#2" loCatId="list" qsTypeId="urn:microsoft.com/office/officeart/2005/8/quickstyle/3d4" qsCatId="3D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83123960-F648-4DFA-B15E-5574C0CCC695}">
      <dgm:prSet custT="1"/>
      <dgm:spPr/>
      <dgm:t>
        <a:bodyPr/>
        <a:lstStyle/>
        <a:p>
          <a:r>
            <a:rPr lang="ru-RU" sz="1200" baseline="0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rPr>
            <a:t>  </a:t>
          </a:r>
          <a:r>
            <a:rPr lang="ru-RU" sz="1400" baseline="0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rPr>
            <a:t>Муниципальная программа "Благоустройство в Екатериновском сельском поселении на 2017-2019 годы"</a:t>
          </a:r>
        </a:p>
      </dgm:t>
    </dgm:pt>
    <dgm:pt modelId="{83FB8711-EC4E-47D9-BD54-5C460B80DEC6}" type="parTrans" cxnId="{D31D4A40-7E9D-4217-8552-2378CF7EF35E}">
      <dgm:prSet/>
      <dgm:spPr/>
      <dgm:t>
        <a:bodyPr/>
        <a:lstStyle/>
        <a:p>
          <a:endParaRPr lang="ru-RU"/>
        </a:p>
      </dgm:t>
    </dgm:pt>
    <dgm:pt modelId="{255BB046-118B-4227-97B8-79F3B9986A7A}" type="sibTrans" cxnId="{D31D4A40-7E9D-4217-8552-2378CF7EF35E}">
      <dgm:prSet/>
      <dgm:spPr/>
      <dgm:t>
        <a:bodyPr/>
        <a:lstStyle/>
        <a:p>
          <a:endParaRPr lang="ru-RU"/>
        </a:p>
      </dgm:t>
    </dgm:pt>
    <dgm:pt modelId="{D46DDB91-BA14-43F8-97B2-1A29A3E3ACE1}">
      <dgm:prSet custT="1"/>
      <dgm:spPr/>
      <dgm:t>
        <a:bodyPr/>
        <a:lstStyle/>
        <a:p>
          <a:r>
            <a:rPr lang="ru-RU" sz="1400" baseline="0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rPr>
            <a:t>Муниципальная программа "Уличное освещение  Екатериновского  сельского поселения на 2017-2019 годы"</a:t>
          </a:r>
        </a:p>
      </dgm:t>
    </dgm:pt>
    <dgm:pt modelId="{1A1D21CD-5C3D-4447-80B2-FE3549C2C412}" type="parTrans" cxnId="{79AD7C57-DEE5-4BA3-BEBE-86F7251EFA66}">
      <dgm:prSet/>
      <dgm:spPr/>
      <dgm:t>
        <a:bodyPr/>
        <a:lstStyle/>
        <a:p>
          <a:endParaRPr lang="ru-RU"/>
        </a:p>
      </dgm:t>
    </dgm:pt>
    <dgm:pt modelId="{D4C6AE5A-D045-453E-A6F4-BEF43ED8305B}" type="sibTrans" cxnId="{79AD7C57-DEE5-4BA3-BEBE-86F7251EFA66}">
      <dgm:prSet/>
      <dgm:spPr/>
      <dgm:t>
        <a:bodyPr/>
        <a:lstStyle/>
        <a:p>
          <a:endParaRPr lang="ru-RU"/>
        </a:p>
      </dgm:t>
    </dgm:pt>
    <dgm:pt modelId="{B0B6305C-F33C-42AD-9EA4-35C0733F718C}">
      <dgm:prSet custT="1"/>
      <dgm:spPr/>
      <dgm:t>
        <a:bodyPr/>
        <a:lstStyle/>
        <a:p>
          <a:r>
            <a:rPr lang="ru-RU" sz="1200" baseline="0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rPr>
            <a:t>    </a:t>
          </a:r>
          <a:r>
            <a:rPr lang="ru-RU" sz="1400" baseline="0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rPr>
            <a:t>Муниципальная программа «Развитие культуры в Екатериновском сельском поселении Партизанского муниципального района  на 2015 - 2019 годы»</a:t>
          </a:r>
        </a:p>
      </dgm:t>
    </dgm:pt>
    <dgm:pt modelId="{CC4EAC45-B691-4AAA-96CE-7E60AF03C2F1}" type="parTrans" cxnId="{A86F6AA5-5B3E-4E59-B4B8-98EF43A271FA}">
      <dgm:prSet/>
      <dgm:spPr/>
      <dgm:t>
        <a:bodyPr/>
        <a:lstStyle/>
        <a:p>
          <a:endParaRPr lang="ru-RU"/>
        </a:p>
      </dgm:t>
    </dgm:pt>
    <dgm:pt modelId="{C85322C9-362E-49F8-876A-A555A8A6D8CB}" type="sibTrans" cxnId="{A86F6AA5-5B3E-4E59-B4B8-98EF43A271FA}">
      <dgm:prSet/>
      <dgm:spPr/>
      <dgm:t>
        <a:bodyPr/>
        <a:lstStyle/>
        <a:p>
          <a:endParaRPr lang="ru-RU"/>
        </a:p>
      </dgm:t>
    </dgm:pt>
    <dgm:pt modelId="{1E917AB1-D1D3-437F-9DD8-6C2F93D78317}">
      <dgm:prSet custT="1"/>
      <dgm:spPr/>
      <dgm:t>
        <a:bodyPr/>
        <a:lstStyle/>
        <a:p>
          <a:r>
            <a:rPr lang="ru-RU" sz="1400" dirty="0" smtClean="0">
              <a:solidFill>
                <a:schemeClr val="bg2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Муниципальная программа «Обеспечение пожарной безопасности в населенных пунктах Екатериновского сельского поселения на 2018-2020 годы»</a:t>
          </a:r>
          <a:endParaRPr lang="ru-RU" sz="1400" b="0" u="none" dirty="0">
            <a:solidFill>
              <a:schemeClr val="bg2">
                <a:lumMod val="60000"/>
                <a:lumOff val="4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A341C1B-CE24-47AD-88A1-0AD2A874C1EC}" type="parTrans" cxnId="{5040226E-B50F-46E9-8C91-3190B7D63747}">
      <dgm:prSet/>
      <dgm:spPr/>
      <dgm:t>
        <a:bodyPr/>
        <a:lstStyle/>
        <a:p>
          <a:endParaRPr lang="ru-RU"/>
        </a:p>
      </dgm:t>
    </dgm:pt>
    <dgm:pt modelId="{46A510B6-52B3-4152-A139-578C48B34D34}" type="sibTrans" cxnId="{5040226E-B50F-46E9-8C91-3190B7D63747}">
      <dgm:prSet/>
      <dgm:spPr/>
      <dgm:t>
        <a:bodyPr/>
        <a:lstStyle/>
        <a:p>
          <a:endParaRPr lang="ru-RU"/>
        </a:p>
      </dgm:t>
    </dgm:pt>
    <dgm:pt modelId="{03BB6B17-FC7E-4422-8B50-ACCDF5271BB9}">
      <dgm:prSet custT="1"/>
      <dgm:spPr/>
      <dgm:t>
        <a:bodyPr/>
        <a:lstStyle/>
        <a:p>
          <a:r>
            <a:rPr lang="ru-RU" sz="1200" dirty="0" smtClean="0">
              <a:solidFill>
                <a:schemeClr val="bg2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Муниципальная программа «Материально-техническое обеспечение деятельности муниципального казённого учреждения культуры, спорта и административно-хозяйственного обеспечения деятельности Администрации Екатериновского сельского поселения на 2018-2020 годы»</a:t>
          </a:r>
          <a:endParaRPr lang="ru-RU" sz="1200" b="0" i="0" u="none" dirty="0">
            <a:solidFill>
              <a:schemeClr val="bg2">
                <a:lumMod val="60000"/>
                <a:lumOff val="4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0DAC0B0-780E-47C2-9FA3-14DA5B81D903}" type="parTrans" cxnId="{AD7E468B-26BE-4A00-A3D1-8939FFEB2D24}">
      <dgm:prSet/>
      <dgm:spPr/>
      <dgm:t>
        <a:bodyPr/>
        <a:lstStyle/>
        <a:p>
          <a:endParaRPr lang="ru-RU"/>
        </a:p>
      </dgm:t>
    </dgm:pt>
    <dgm:pt modelId="{A3949726-74C5-4BFC-9DB5-A291340014E7}" type="sibTrans" cxnId="{AD7E468B-26BE-4A00-A3D1-8939FFEB2D24}">
      <dgm:prSet/>
      <dgm:spPr/>
      <dgm:t>
        <a:bodyPr/>
        <a:lstStyle/>
        <a:p>
          <a:endParaRPr lang="ru-RU"/>
        </a:p>
      </dgm:t>
    </dgm:pt>
    <dgm:pt modelId="{3F088F3D-96A6-4B75-B42C-5BC754D6DF9C}">
      <dgm:prSet custT="1"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r>
            <a:rPr lang="ru-RU" sz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Муниципальная программа «Формирование современной городской среды на территории Екатериновского сельского поселения Партизанского муниципального района Приморского края на 2018-2022 годы»</a:t>
          </a:r>
          <a:endParaRPr lang="ru-RU" sz="1200" baseline="0" dirty="0" smtClean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A49D3E42-FEA5-434F-BC0A-DD4340CD35D9}" type="parTrans" cxnId="{AE9A8DDB-E018-4000-821E-E9701AE4FB63}">
      <dgm:prSet/>
      <dgm:spPr/>
      <dgm:t>
        <a:bodyPr/>
        <a:lstStyle/>
        <a:p>
          <a:endParaRPr lang="ru-RU"/>
        </a:p>
      </dgm:t>
    </dgm:pt>
    <dgm:pt modelId="{BC90B872-6677-4DCA-AE6F-771E24D4D33B}" type="sibTrans" cxnId="{AE9A8DDB-E018-4000-821E-E9701AE4FB63}">
      <dgm:prSet/>
      <dgm:spPr/>
      <dgm:t>
        <a:bodyPr/>
        <a:lstStyle/>
        <a:p>
          <a:endParaRPr lang="ru-RU"/>
        </a:p>
      </dgm:t>
    </dgm:pt>
    <dgm:pt modelId="{36F6DAE6-A5FE-47A0-8A95-883E12265DBF}" type="pres">
      <dgm:prSet presAssocID="{3A004BFF-004F-454F-BE51-394B82C01312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F6FC00F-5F9D-4127-ACFE-8DA920B717BA}" type="pres">
      <dgm:prSet presAssocID="{B0B6305C-F33C-42AD-9EA4-35C0733F718C}" presName="node" presStyleLbl="node1" presStyleIdx="0" presStyleCnt="6" custLinFactNeighborX="-49361" custLinFactNeighborY="-349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42D2586-1AFE-48F2-8C7D-575937A8E78F}" type="pres">
      <dgm:prSet presAssocID="{C85322C9-362E-49F8-876A-A555A8A6D8CB}" presName="sibTrans" presStyleCnt="0"/>
      <dgm:spPr/>
    </dgm:pt>
    <dgm:pt modelId="{D21BA05A-26D5-46FF-BCA5-B176D21EB9AC}" type="pres">
      <dgm:prSet presAssocID="{03BB6B17-FC7E-4422-8B50-ACCDF5271BB9}" presName="node" presStyleLbl="node1" presStyleIdx="1" presStyleCnt="6" custScaleX="100956" custScaleY="101944" custLinFactNeighborX="-3885" custLinFactNeighborY="-287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1D6D937-1B3C-43DD-817F-7206BBBEED2F}" type="pres">
      <dgm:prSet presAssocID="{A3949726-74C5-4BFC-9DB5-A291340014E7}" presName="sibTrans" presStyleCnt="0"/>
      <dgm:spPr/>
    </dgm:pt>
    <dgm:pt modelId="{2FA9EEF4-C6E8-4D70-8E1B-30B1DAD931C0}" type="pres">
      <dgm:prSet presAssocID="{1E917AB1-D1D3-437F-9DD8-6C2F93D78317}" presName="node" presStyleLbl="node1" presStyleIdx="2" presStyleCnt="6" custScaleY="97849" custLinFactNeighborX="-6808" custLinFactNeighborY="-492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AD08747-FA3D-4DD4-92A3-9370C560A633}" type="pres">
      <dgm:prSet presAssocID="{46A510B6-52B3-4152-A139-578C48B34D34}" presName="sibTrans" presStyleCnt="0"/>
      <dgm:spPr/>
    </dgm:pt>
    <dgm:pt modelId="{21ED58AD-395B-46C3-A496-824A583630C4}" type="pres">
      <dgm:prSet presAssocID="{D46DDB91-BA14-43F8-97B2-1A29A3E3ACE1}" presName="node" presStyleLbl="node1" presStyleIdx="3" presStyleCnt="6" custLinFactX="-4839" custLinFactNeighborX="-100000" custLinFactNeighborY="-500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8C0F42A-D88C-42FC-B6A0-4A346A218039}" type="pres">
      <dgm:prSet presAssocID="{D4C6AE5A-D045-453E-A6F4-BEF43ED8305B}" presName="sibTrans" presStyleCnt="0"/>
      <dgm:spPr/>
    </dgm:pt>
    <dgm:pt modelId="{452B3D55-4F76-48D4-9E6F-615996C0E805}" type="pres">
      <dgm:prSet presAssocID="{83123960-F648-4DFA-B15E-5574C0CCC695}" presName="node" presStyleLbl="node1" presStyleIdx="4" presStyleCnt="6" custLinFactNeighborX="-4363" custLinFactNeighborY="-499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1EA5691-2931-4BBB-A487-0E34C4B03D7E}" type="pres">
      <dgm:prSet presAssocID="{255BB046-118B-4227-97B8-79F3B9986A7A}" presName="sibTrans" presStyleCnt="0"/>
      <dgm:spPr/>
    </dgm:pt>
    <dgm:pt modelId="{9945249D-DB6B-4E65-A7B7-EA3E6520CBEA}" type="pres">
      <dgm:prSet presAssocID="{3F088F3D-96A6-4B75-B42C-5BC754D6DF9C}" presName="node" presStyleLbl="node1" presStyleIdx="5" presStyleCnt="6" custLinFactNeighborX="-3048" custLinFactNeighborY="-499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1F7FE79-D62B-4C05-B87B-E0077A0C0094}" type="presOf" srcId="{D46DDB91-BA14-43F8-97B2-1A29A3E3ACE1}" destId="{21ED58AD-395B-46C3-A496-824A583630C4}" srcOrd="0" destOrd="0" presId="urn:microsoft.com/office/officeart/2005/8/layout/default#2"/>
    <dgm:cxn modelId="{5040226E-B50F-46E9-8C91-3190B7D63747}" srcId="{3A004BFF-004F-454F-BE51-394B82C01312}" destId="{1E917AB1-D1D3-437F-9DD8-6C2F93D78317}" srcOrd="2" destOrd="0" parTransId="{DA341C1B-CE24-47AD-88A1-0AD2A874C1EC}" sibTransId="{46A510B6-52B3-4152-A139-578C48B34D34}"/>
    <dgm:cxn modelId="{8307CAC1-A140-4032-B7A2-CFB8A593D94C}" type="presOf" srcId="{1E917AB1-D1D3-437F-9DD8-6C2F93D78317}" destId="{2FA9EEF4-C6E8-4D70-8E1B-30B1DAD931C0}" srcOrd="0" destOrd="0" presId="urn:microsoft.com/office/officeart/2005/8/layout/default#2"/>
    <dgm:cxn modelId="{D5C60377-2CD1-4C69-96FF-DD547DD08F44}" type="presOf" srcId="{3F088F3D-96A6-4B75-B42C-5BC754D6DF9C}" destId="{9945249D-DB6B-4E65-A7B7-EA3E6520CBEA}" srcOrd="0" destOrd="0" presId="urn:microsoft.com/office/officeart/2005/8/layout/default#2"/>
    <dgm:cxn modelId="{AA9B8E0C-EDC8-4A9A-8B21-4E1FBFE4B754}" type="presOf" srcId="{83123960-F648-4DFA-B15E-5574C0CCC695}" destId="{452B3D55-4F76-48D4-9E6F-615996C0E805}" srcOrd="0" destOrd="0" presId="urn:microsoft.com/office/officeart/2005/8/layout/default#2"/>
    <dgm:cxn modelId="{AE9A8DDB-E018-4000-821E-E9701AE4FB63}" srcId="{3A004BFF-004F-454F-BE51-394B82C01312}" destId="{3F088F3D-96A6-4B75-B42C-5BC754D6DF9C}" srcOrd="5" destOrd="0" parTransId="{A49D3E42-FEA5-434F-BC0A-DD4340CD35D9}" sibTransId="{BC90B872-6677-4DCA-AE6F-771E24D4D33B}"/>
    <dgm:cxn modelId="{D31D4A40-7E9D-4217-8552-2378CF7EF35E}" srcId="{3A004BFF-004F-454F-BE51-394B82C01312}" destId="{83123960-F648-4DFA-B15E-5574C0CCC695}" srcOrd="4" destOrd="0" parTransId="{83FB8711-EC4E-47D9-BD54-5C460B80DEC6}" sibTransId="{255BB046-118B-4227-97B8-79F3B9986A7A}"/>
    <dgm:cxn modelId="{AD7E468B-26BE-4A00-A3D1-8939FFEB2D24}" srcId="{3A004BFF-004F-454F-BE51-394B82C01312}" destId="{03BB6B17-FC7E-4422-8B50-ACCDF5271BB9}" srcOrd="1" destOrd="0" parTransId="{A0DAC0B0-780E-47C2-9FA3-14DA5B81D903}" sibTransId="{A3949726-74C5-4BFC-9DB5-A291340014E7}"/>
    <dgm:cxn modelId="{79AD7C57-DEE5-4BA3-BEBE-86F7251EFA66}" srcId="{3A004BFF-004F-454F-BE51-394B82C01312}" destId="{D46DDB91-BA14-43F8-97B2-1A29A3E3ACE1}" srcOrd="3" destOrd="0" parTransId="{1A1D21CD-5C3D-4447-80B2-FE3549C2C412}" sibTransId="{D4C6AE5A-D045-453E-A6F4-BEF43ED8305B}"/>
    <dgm:cxn modelId="{56D67490-2FDB-430D-B200-3E3D1C34DC1A}" type="presOf" srcId="{03BB6B17-FC7E-4422-8B50-ACCDF5271BB9}" destId="{D21BA05A-26D5-46FF-BCA5-B176D21EB9AC}" srcOrd="0" destOrd="0" presId="urn:microsoft.com/office/officeart/2005/8/layout/default#2"/>
    <dgm:cxn modelId="{B0943C75-7CC0-412F-8B64-687BA73F2670}" type="presOf" srcId="{3A004BFF-004F-454F-BE51-394B82C01312}" destId="{36F6DAE6-A5FE-47A0-8A95-883E12265DBF}" srcOrd="0" destOrd="0" presId="urn:microsoft.com/office/officeart/2005/8/layout/default#2"/>
    <dgm:cxn modelId="{AC907455-BA22-4CB5-B2E5-0EC07CC7F587}" type="presOf" srcId="{B0B6305C-F33C-42AD-9EA4-35C0733F718C}" destId="{6F6FC00F-5F9D-4127-ACFE-8DA920B717BA}" srcOrd="0" destOrd="0" presId="urn:microsoft.com/office/officeart/2005/8/layout/default#2"/>
    <dgm:cxn modelId="{A86F6AA5-5B3E-4E59-B4B8-98EF43A271FA}" srcId="{3A004BFF-004F-454F-BE51-394B82C01312}" destId="{B0B6305C-F33C-42AD-9EA4-35C0733F718C}" srcOrd="0" destOrd="0" parTransId="{CC4EAC45-B691-4AAA-96CE-7E60AF03C2F1}" sibTransId="{C85322C9-362E-49F8-876A-A555A8A6D8CB}"/>
    <dgm:cxn modelId="{8115C77C-69BE-4488-829F-F0A30AC7653C}" type="presParOf" srcId="{36F6DAE6-A5FE-47A0-8A95-883E12265DBF}" destId="{6F6FC00F-5F9D-4127-ACFE-8DA920B717BA}" srcOrd="0" destOrd="0" presId="urn:microsoft.com/office/officeart/2005/8/layout/default#2"/>
    <dgm:cxn modelId="{8414FC29-C59B-4F68-AF3C-45EEAFAFB18A}" type="presParOf" srcId="{36F6DAE6-A5FE-47A0-8A95-883E12265DBF}" destId="{942D2586-1AFE-48F2-8C7D-575937A8E78F}" srcOrd="1" destOrd="0" presId="urn:microsoft.com/office/officeart/2005/8/layout/default#2"/>
    <dgm:cxn modelId="{2F8F9D39-112F-41FA-B001-BC69FAE958FD}" type="presParOf" srcId="{36F6DAE6-A5FE-47A0-8A95-883E12265DBF}" destId="{D21BA05A-26D5-46FF-BCA5-B176D21EB9AC}" srcOrd="2" destOrd="0" presId="urn:microsoft.com/office/officeart/2005/8/layout/default#2"/>
    <dgm:cxn modelId="{69B14EF0-8939-4841-B2DB-2ED40D6AD2AE}" type="presParOf" srcId="{36F6DAE6-A5FE-47A0-8A95-883E12265DBF}" destId="{01D6D937-1B3C-43DD-817F-7206BBBEED2F}" srcOrd="3" destOrd="0" presId="urn:microsoft.com/office/officeart/2005/8/layout/default#2"/>
    <dgm:cxn modelId="{6006FF09-87D8-4AEB-994D-7D0967399DEA}" type="presParOf" srcId="{36F6DAE6-A5FE-47A0-8A95-883E12265DBF}" destId="{2FA9EEF4-C6E8-4D70-8E1B-30B1DAD931C0}" srcOrd="4" destOrd="0" presId="urn:microsoft.com/office/officeart/2005/8/layout/default#2"/>
    <dgm:cxn modelId="{CDA7E212-FB9A-4494-BE83-C1BAC424B017}" type="presParOf" srcId="{36F6DAE6-A5FE-47A0-8A95-883E12265DBF}" destId="{DAD08747-FA3D-4DD4-92A3-9370C560A633}" srcOrd="5" destOrd="0" presId="urn:microsoft.com/office/officeart/2005/8/layout/default#2"/>
    <dgm:cxn modelId="{79267217-A98A-4CED-9DEE-1EA3660C142E}" type="presParOf" srcId="{36F6DAE6-A5FE-47A0-8A95-883E12265DBF}" destId="{21ED58AD-395B-46C3-A496-824A583630C4}" srcOrd="6" destOrd="0" presId="urn:microsoft.com/office/officeart/2005/8/layout/default#2"/>
    <dgm:cxn modelId="{6509AD00-422B-454C-8492-35DEAD0D2BE5}" type="presParOf" srcId="{36F6DAE6-A5FE-47A0-8A95-883E12265DBF}" destId="{48C0F42A-D88C-42FC-B6A0-4A346A218039}" srcOrd="7" destOrd="0" presId="urn:microsoft.com/office/officeart/2005/8/layout/default#2"/>
    <dgm:cxn modelId="{95339849-0F63-40BF-A24F-C3FF3DCBC209}" type="presParOf" srcId="{36F6DAE6-A5FE-47A0-8A95-883E12265DBF}" destId="{452B3D55-4F76-48D4-9E6F-615996C0E805}" srcOrd="8" destOrd="0" presId="urn:microsoft.com/office/officeart/2005/8/layout/default#2"/>
    <dgm:cxn modelId="{69509E0F-5511-47DE-9FD8-802972FA5DFA}" type="presParOf" srcId="{36F6DAE6-A5FE-47A0-8A95-883E12265DBF}" destId="{31EA5691-2931-4BBB-A487-0E34C4B03D7E}" srcOrd="9" destOrd="0" presId="urn:microsoft.com/office/officeart/2005/8/layout/default#2"/>
    <dgm:cxn modelId="{EC00C57F-C9C0-4338-A87D-018ECC901CD3}" type="presParOf" srcId="{36F6DAE6-A5FE-47A0-8A95-883E12265DBF}" destId="{9945249D-DB6B-4E65-A7B7-EA3E6520CBEA}" srcOrd="10" destOrd="0" presId="urn:microsoft.com/office/officeart/2005/8/layout/default#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F6FC00F-5F9D-4127-ACFE-8DA920B717BA}">
      <dsp:nvSpPr>
        <dsp:cNvPr id="0" name=""/>
        <dsp:cNvSpPr/>
      </dsp:nvSpPr>
      <dsp:spPr>
        <a:xfrm>
          <a:off x="0" y="437892"/>
          <a:ext cx="2781590" cy="1668954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baseline="0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rPr>
            <a:t>    </a:t>
          </a:r>
          <a:r>
            <a:rPr lang="ru-RU" sz="1400" kern="1200" baseline="0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rPr>
            <a:t>Муниципальная программа «Развитие культуры в Екатериновском сельском поселении Партизанского муниципального района  на 2015 - 2019 годы»</a:t>
          </a:r>
        </a:p>
      </dsp:txBody>
      <dsp:txXfrm>
        <a:off x="0" y="437892"/>
        <a:ext cx="2781590" cy="1668954"/>
      </dsp:txXfrm>
    </dsp:sp>
    <dsp:sp modelId="{D21BA05A-26D5-46FF-BCA5-B176D21EB9AC}">
      <dsp:nvSpPr>
        <dsp:cNvPr id="0" name=""/>
        <dsp:cNvSpPr/>
      </dsp:nvSpPr>
      <dsp:spPr>
        <a:xfrm>
          <a:off x="2952340" y="432051"/>
          <a:ext cx="2808182" cy="1701398"/>
        </a:xfrm>
        <a:prstGeom prst="rect">
          <a:avLst/>
        </a:prstGeom>
        <a:solidFill>
          <a:schemeClr val="accent3">
            <a:hueOff val="2460001"/>
            <a:satOff val="0"/>
            <a:lumOff val="-2471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bg2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Муниципальная программа «Материально-техническое обеспечение деятельности муниципального казённого учреждения культуры, спорта и административно-хозяйственного обеспечения деятельности Администрации Екатериновского сельского поселения на 2018-2020 годы»</a:t>
          </a:r>
          <a:endParaRPr lang="ru-RU" sz="1200" b="0" i="0" u="none" kern="1200" dirty="0">
            <a:solidFill>
              <a:schemeClr val="bg2">
                <a:lumMod val="60000"/>
                <a:lumOff val="4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952340" y="432051"/>
        <a:ext cx="2808182" cy="1701398"/>
      </dsp:txXfrm>
    </dsp:sp>
    <dsp:sp modelId="{2FA9EEF4-C6E8-4D70-8E1B-30B1DAD931C0}">
      <dsp:nvSpPr>
        <dsp:cNvPr id="0" name=""/>
        <dsp:cNvSpPr/>
      </dsp:nvSpPr>
      <dsp:spPr>
        <a:xfrm>
          <a:off x="5957375" y="432042"/>
          <a:ext cx="2781590" cy="1633054"/>
        </a:xfrm>
        <a:prstGeom prst="rect">
          <a:avLst/>
        </a:prstGeom>
        <a:solidFill>
          <a:schemeClr val="accent3">
            <a:hueOff val="4920002"/>
            <a:satOff val="0"/>
            <a:lumOff val="-4941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bg2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Муниципальная программа «Обеспечение пожарной безопасности в населенных пунктах Екатериновского сельского поселения на 2018-2020 годы»</a:t>
          </a:r>
          <a:endParaRPr lang="ru-RU" sz="1400" b="0" u="none" kern="1200" dirty="0">
            <a:solidFill>
              <a:schemeClr val="bg2">
                <a:lumMod val="60000"/>
                <a:lumOff val="4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957375" y="432042"/>
        <a:ext cx="2781590" cy="1633054"/>
      </dsp:txXfrm>
    </dsp:sp>
    <dsp:sp modelId="{21ED58AD-395B-46C3-A496-824A583630C4}">
      <dsp:nvSpPr>
        <dsp:cNvPr id="0" name=""/>
        <dsp:cNvSpPr/>
      </dsp:nvSpPr>
      <dsp:spPr>
        <a:xfrm>
          <a:off x="0" y="2376043"/>
          <a:ext cx="2781590" cy="1668954"/>
        </a:xfrm>
        <a:prstGeom prst="rect">
          <a:avLst/>
        </a:prstGeom>
        <a:solidFill>
          <a:schemeClr val="accent3">
            <a:hueOff val="7380003"/>
            <a:satOff val="0"/>
            <a:lumOff val="-7412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baseline="0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rPr>
            <a:t>Муниципальная программа "Уличное освещение  Екатериновского  сельского поселения на 2017-2019 годы"</a:t>
          </a:r>
        </a:p>
      </dsp:txBody>
      <dsp:txXfrm>
        <a:off x="0" y="2376043"/>
        <a:ext cx="2781590" cy="1668954"/>
      </dsp:txXfrm>
    </dsp:sp>
    <dsp:sp modelId="{452B3D55-4F76-48D4-9E6F-615996C0E805}">
      <dsp:nvSpPr>
        <dsp:cNvPr id="0" name=""/>
        <dsp:cNvSpPr/>
      </dsp:nvSpPr>
      <dsp:spPr>
        <a:xfrm>
          <a:off x="2952340" y="2376260"/>
          <a:ext cx="2781590" cy="1668954"/>
        </a:xfrm>
        <a:prstGeom prst="rect">
          <a:avLst/>
        </a:prstGeom>
        <a:solidFill>
          <a:schemeClr val="accent3">
            <a:hueOff val="9840004"/>
            <a:satOff val="0"/>
            <a:lumOff val="-9882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baseline="0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rPr>
            <a:t>  </a:t>
          </a:r>
          <a:r>
            <a:rPr lang="ru-RU" sz="1400" kern="1200" baseline="0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rPr>
            <a:t>Муниципальная программа "Благоустройство в Екатериновском сельском поселении на 2017-2019 годы"</a:t>
          </a:r>
        </a:p>
      </dsp:txBody>
      <dsp:txXfrm>
        <a:off x="2952340" y="2376260"/>
        <a:ext cx="2781590" cy="1668954"/>
      </dsp:txXfrm>
    </dsp:sp>
    <dsp:sp modelId="{9945249D-DB6B-4E65-A7B7-EA3E6520CBEA}">
      <dsp:nvSpPr>
        <dsp:cNvPr id="0" name=""/>
        <dsp:cNvSpPr/>
      </dsp:nvSpPr>
      <dsp:spPr>
        <a:xfrm>
          <a:off x="6048667" y="2376260"/>
          <a:ext cx="2781590" cy="1668954"/>
        </a:xfrm>
        <a:prstGeom prst="rect">
          <a:avLst/>
        </a:prstGeom>
        <a:solidFill>
          <a:schemeClr val="accent5">
            <a:lumMod val="60000"/>
            <a:lumOff val="4000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Муниципальная программа «Формирование современной городской среды на территории Екатериновского сельского поселения Партизанского муниципального района Приморского края на 2018-2022 годы»</a:t>
          </a:r>
          <a:endParaRPr lang="ru-RU" sz="1200" kern="1200" baseline="0" dirty="0" smtClean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6048667" y="2376260"/>
        <a:ext cx="2781590" cy="166895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#2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1EA63F4C-FB45-4E03-A157-EF2F7697DA27}" type="datetimeFigureOut">
              <a:rPr lang="ru-RU"/>
              <a:pPr>
                <a:defRPr/>
              </a:pPr>
              <a:t>10.07.2019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A8C5A2AA-79C9-496D-B0F9-8FE17A899BF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265813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4"/>
          <p:cNvSpPr>
            <a:spLocks/>
          </p:cNvSpPr>
          <p:nvPr/>
        </p:nvSpPr>
        <p:spPr bwMode="auto">
          <a:xfrm>
            <a:off x="285750" y="2803525"/>
            <a:ext cx="1588" cy="3035300"/>
          </a:xfrm>
          <a:custGeom>
            <a:avLst/>
            <a:gdLst>
              <a:gd name="T0" fmla="*/ 0 h 1912"/>
              <a:gd name="T1" fmla="*/ 6 h 1912"/>
              <a:gd name="T2" fmla="*/ 6 h 1912"/>
              <a:gd name="T3" fmla="*/ 60 h 1912"/>
              <a:gd name="T4" fmla="*/ 1912 h 1912"/>
              <a:gd name="T5" fmla="*/ 1912 h 1912"/>
              <a:gd name="T6" fmla="*/ 0 h 1912"/>
              <a:gd name="T7" fmla="*/ 0 h 1912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  <a:cxn ang="0">
                <a:pos x="0" y="T4"/>
              </a:cxn>
              <a:cxn ang="0">
                <a:pos x="0" y="T5"/>
              </a:cxn>
              <a:cxn ang="0">
                <a:pos x="0" y="T6"/>
              </a:cxn>
              <a:cxn ang="0">
                <a:pos x="0" y="T7"/>
              </a:cxn>
            </a:cxnLst>
            <a:rect l="0" t="0" r="r" b="b"/>
            <a:pathLst>
              <a:path h="1912">
                <a:moveTo>
                  <a:pt x="0" y="0"/>
                </a:moveTo>
                <a:lnTo>
                  <a:pt x="0" y="6"/>
                </a:ln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191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97075"/>
            <a:ext cx="7772400" cy="1431925"/>
          </a:xfrm>
        </p:spPr>
        <p:txBody>
          <a:bodyPr anchor="b" anchorCtr="1"/>
          <a:lstStyle>
            <a:lvl1pPr algn="ctr"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565638-7DAB-4B39-AD7E-8C0F2B6C3AE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1F0A6E-1B41-43FC-87E9-06319EF8F8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92100"/>
            <a:ext cx="2057400" cy="57277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92100"/>
            <a:ext cx="6019800" cy="57277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2CA30E-980C-4540-BC3D-B07B2D70A8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1182688" y="2017713"/>
            <a:ext cx="77724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8AEFDE-106C-4087-8E9A-9742465FB0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F1A42B-FA4E-4626-BC51-469E492B7AE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BA8339-2EB9-4AC2-8822-FE107D4BB8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2BE90D-FF8A-4A58-B486-A961E89413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F689D3-43EC-4A67-B03C-75D2F7ADA93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705B2D-06D4-4E31-8F85-6066FB390C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835D9B-80FE-47D2-955A-C341884694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053B31-D351-4E3B-9730-7A073D9A15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5D5FF7-D8F7-4E92-B99E-BD24B79635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92100"/>
            <a:ext cx="82296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fld id="{72FEC299-12C3-4F38-8FAF-937CDA1FF5A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87" r:id="rId1"/>
    <p:sldLayoutId id="2147483776" r:id="rId2"/>
    <p:sldLayoutId id="2147483777" r:id="rId3"/>
    <p:sldLayoutId id="2147483778" r:id="rId4"/>
    <p:sldLayoutId id="2147483779" r:id="rId5"/>
    <p:sldLayoutId id="2147483780" r:id="rId6"/>
    <p:sldLayoutId id="2147483781" r:id="rId7"/>
    <p:sldLayoutId id="2147483782" r:id="rId8"/>
    <p:sldLayoutId id="2147483783" r:id="rId9"/>
    <p:sldLayoutId id="2147483784" r:id="rId10"/>
    <p:sldLayoutId id="2147483785" r:id="rId11"/>
    <p:sldLayoutId id="2147483786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Tahoma" pitchFamily="34" charset="0"/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Tahoma" pitchFamily="34" charset="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5" Type="http://schemas.openxmlformats.org/officeDocument/2006/relationships/chart" Target="../charts/chart7.xml"/><Relationship Id="rId4" Type="http://schemas.openxmlformats.org/officeDocument/2006/relationships/image" Target="../media/image3.em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476673"/>
            <a:ext cx="7772400" cy="1656183"/>
          </a:xfrm>
        </p:spPr>
        <p:txBody>
          <a:bodyPr/>
          <a:lstStyle/>
          <a:p>
            <a:pPr eaLnBrk="1" hangingPunct="1">
              <a:defRPr/>
            </a:pPr>
            <a:r>
              <a:rPr lang="ru-RU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Открытый бюджет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611560" y="2420888"/>
            <a:ext cx="8064896" cy="3816424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rgbClr val="FFFF00"/>
              </a:buClr>
              <a:defRPr/>
            </a:pPr>
            <a:r>
              <a:rPr lang="ru-RU" sz="28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itchFamily="18" charset="0"/>
              </a:rPr>
              <a:t>     Решение Муниципального комитета 	 Екатериновского сельского поселения Партизанского муниципального района </a:t>
            </a:r>
          </a:p>
          <a:p>
            <a:pPr eaLnBrk="1" hangingPunct="1">
              <a:lnSpc>
                <a:spcPct val="90000"/>
              </a:lnSpc>
              <a:buClr>
                <a:srgbClr val="FFFF00"/>
              </a:buClr>
              <a:defRPr/>
            </a:pPr>
            <a:r>
              <a:rPr lang="ru-RU" sz="28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itchFamily="18" charset="0"/>
              </a:rPr>
              <a:t>№ 25 </a:t>
            </a:r>
            <a:r>
              <a:rPr lang="ru-RU" sz="2800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от </a:t>
            </a:r>
            <a:r>
              <a:rPr lang="ru-RU" sz="28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21.12.2017 </a:t>
            </a:r>
          </a:p>
          <a:p>
            <a:pPr eaLnBrk="1" hangingPunct="1">
              <a:lnSpc>
                <a:spcPct val="90000"/>
              </a:lnSpc>
              <a:buClr>
                <a:srgbClr val="FFFF00"/>
              </a:buClr>
              <a:defRPr/>
            </a:pPr>
            <a:r>
              <a:rPr lang="ru-RU" sz="28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ru-RU" sz="2800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Об утверждении муниципального правового акта «О бюджете Екатериновского сельского поселения на </a:t>
            </a:r>
            <a:r>
              <a:rPr lang="ru-RU" sz="28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2018 </a:t>
            </a:r>
            <a:r>
              <a:rPr lang="ru-RU" sz="2800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 и плановый период </a:t>
            </a:r>
            <a:r>
              <a:rPr lang="ru-RU" sz="28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2019 </a:t>
            </a:r>
            <a:r>
              <a:rPr lang="ru-RU" sz="2800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8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2020 </a:t>
            </a:r>
            <a:r>
              <a:rPr lang="ru-RU" sz="2800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годов (во втором чтении)»</a:t>
            </a:r>
          </a:p>
          <a:p>
            <a:pPr eaLnBrk="1" hangingPunct="1">
              <a:lnSpc>
                <a:spcPct val="90000"/>
              </a:lnSpc>
              <a:defRPr/>
            </a:pPr>
            <a:endParaRPr lang="ru-RU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ru-RU" sz="2400" b="1" i="1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Динамика доходов и расходов бюджета Екатериновского сельского поселения в 2016 – 2020 годах (в рублях)</a:t>
            </a:r>
            <a:endParaRPr lang="ru-RU" sz="2400" b="1" i="1" dirty="0">
              <a:solidFill>
                <a:schemeClr val="bg2">
                  <a:lumMod val="40000"/>
                  <a:lumOff val="6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1028973380"/>
              </p:ext>
            </p:extLst>
          </p:nvPr>
        </p:nvGraphicFramePr>
        <p:xfrm>
          <a:off x="251520" y="1628800"/>
          <a:ext cx="8712968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179512" y="292100"/>
            <a:ext cx="8856984" cy="1384300"/>
          </a:xfrm>
        </p:spPr>
        <p:txBody>
          <a:bodyPr/>
          <a:lstStyle/>
          <a:p>
            <a:pPr algn="ctr"/>
            <a:r>
              <a:rPr lang="ru-RU" sz="2000" b="1" i="1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Динамика расходов бюджета Екатериновского сельского поселения за</a:t>
            </a:r>
            <a:br>
              <a:rPr lang="ru-RU" sz="2000" b="1" i="1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i="1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 2016-2020 годы (в рублях)</a:t>
            </a:r>
            <a:r>
              <a:rPr lang="ru-RU" sz="2000" b="1" i="1" dirty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i="1" dirty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i="1" dirty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i="1" dirty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000" b="1" i="1" dirty="0">
              <a:solidFill>
                <a:schemeClr val="bg2">
                  <a:lumMod val="40000"/>
                  <a:lumOff val="6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053" name="Object 5"/>
          <p:cNvGraphicFramePr>
            <a:graphicFrameLocks noGrp="1" noChangeAspect="1"/>
          </p:cNvGraphicFramePr>
          <p:nvPr>
            <p:ph sz="half" idx="1"/>
          </p:nvPr>
        </p:nvGraphicFramePr>
        <p:xfrm>
          <a:off x="457200" y="2870200"/>
          <a:ext cx="4038600" cy="1985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25" name="Диаграмма" r:id="rId3" imgW="8229600" imgH="4048125" progId="MSGraph.Chart.8">
                  <p:embed followColorScheme="full"/>
                </p:oleObj>
              </mc:Choice>
              <mc:Fallback>
                <p:oleObj name="Диаграмма" r:id="rId3" imgW="8229600" imgH="4048125" progId="MSGraph.Chart.8">
                  <p:embed followColorScheme="full"/>
                  <p:pic>
                    <p:nvPicPr>
                      <p:cNvPr id="0" name="Picture 25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2870200"/>
                        <a:ext cx="4038600" cy="19859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3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039867658"/>
              </p:ext>
            </p:extLst>
          </p:nvPr>
        </p:nvGraphicFramePr>
        <p:xfrm>
          <a:off x="473075" y="1384300"/>
          <a:ext cx="8318500" cy="4467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8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Расходы бюджета Екатериновского сельского поселения в 2018 году</a:t>
            </a:r>
            <a:r>
              <a:rPr lang="ru-RU" sz="24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12 706 844,49 рублей</a:t>
            </a:r>
            <a:endParaRPr lang="ru-RU" sz="2000" dirty="0">
              <a:solidFill>
                <a:schemeClr val="bg2">
                  <a:lumMod val="40000"/>
                  <a:lumOff val="60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58593634"/>
              </p:ext>
            </p:extLst>
          </p:nvPr>
        </p:nvGraphicFramePr>
        <p:xfrm>
          <a:off x="571472" y="1928802"/>
          <a:ext cx="8358246" cy="4668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384300"/>
          </a:xfrm>
        </p:spPr>
        <p:txBody>
          <a:bodyPr/>
          <a:lstStyle/>
          <a:p>
            <a:pPr algn="ctr"/>
            <a:r>
              <a:rPr lang="ru-RU" sz="28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Муниципальные целевые программы Екатериновского сельского поселения</a:t>
            </a:r>
            <a:br>
              <a:rPr lang="ru-RU" sz="28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2018 год</a:t>
            </a:r>
            <a:r>
              <a:rPr lang="ru-RU" sz="18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/>
              <a:t>                                                                                            </a:t>
            </a:r>
            <a:endParaRPr lang="ru-RU" sz="1400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22899796"/>
              </p:ext>
            </p:extLst>
          </p:nvPr>
        </p:nvGraphicFramePr>
        <p:xfrm>
          <a:off x="107504" y="1844824"/>
          <a:ext cx="8928992" cy="4608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976660"/>
          </a:xfrm>
        </p:spPr>
        <p:txBody>
          <a:bodyPr/>
          <a:lstStyle/>
          <a:p>
            <a:pPr algn="ctr"/>
            <a:r>
              <a:rPr lang="ru-RU" altLang="ru-RU" sz="240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</a:t>
            </a:r>
            <a:r>
              <a:rPr lang="ru-RU" altLang="ru-RU" sz="2400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мониторинга сельских поселений Партизанского муниципального района за </a:t>
            </a:r>
            <a:r>
              <a:rPr lang="ru-RU" altLang="ru-RU" sz="2400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2017 год</a:t>
            </a:r>
            <a:endParaRPr lang="ru-RU" sz="2400" dirty="0">
              <a:solidFill>
                <a:schemeClr val="bg1">
                  <a:lumMod val="50000"/>
                </a:schemeClr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44420758"/>
              </p:ext>
            </p:extLst>
          </p:nvPr>
        </p:nvGraphicFramePr>
        <p:xfrm>
          <a:off x="971600" y="1628799"/>
          <a:ext cx="7344816" cy="394618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85880"/>
                <a:gridCol w="2134751"/>
                <a:gridCol w="2124185"/>
              </a:tblGrid>
              <a:tr h="23930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effectLst/>
                        </a:rPr>
                        <a:t>Наименование муниципального образования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000" u="none" strike="noStrike">
                          <a:effectLst/>
                        </a:rPr>
                        <a:t>Результаты мониторинга за 2017 год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59139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 dirty="0">
                          <a:effectLst/>
                        </a:rPr>
                        <a:t>O - комплексная оценка качества, с учетом несоответствий значения индикаторов (10%)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u="none" strike="noStrike">
                          <a:effectLst/>
                        </a:rPr>
                        <a:t>Степень качества управления бюджетного процесса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382892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u="none" strike="noStrike">
                          <a:effectLst/>
                        </a:rPr>
                        <a:t>Владимиро -Александровское сельское поселение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54,75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1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</a:tr>
              <a:tr h="382892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u="none" strike="noStrike">
                          <a:effectLst/>
                        </a:rPr>
                        <a:t>Екатериновское сельское поселение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48,38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2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</a:tr>
              <a:tr h="382892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u="none" strike="noStrike">
                          <a:effectLst/>
                        </a:rPr>
                        <a:t>Золотодолинское сельское поселение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56,63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1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</a:tr>
              <a:tr h="239308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u="none" strike="noStrike">
                          <a:effectLst/>
                        </a:rPr>
                        <a:t>Новицкое сельское поселение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51,01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2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</a:tr>
              <a:tr h="382892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u="none" strike="noStrike">
                          <a:effectLst/>
                        </a:rPr>
                        <a:t>Новолитовское сельское поселение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43,58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3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</a:tr>
              <a:tr h="344603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u="none" strike="noStrike">
                          <a:effectLst/>
                        </a:rPr>
                        <a:t>Сергеевское сельское поселение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47,38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</a:rPr>
                        <a:t>2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683350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sz="quarter"/>
          </p:nvPr>
        </p:nvSpPr>
        <p:spPr>
          <a:xfrm>
            <a:off x="685800" y="332656"/>
            <a:ext cx="7772400" cy="936103"/>
          </a:xfrm>
        </p:spPr>
        <p:txBody>
          <a:bodyPr/>
          <a:lstStyle/>
          <a:p>
            <a:r>
              <a:rPr lang="ru-RU" sz="2600" dirty="0" smtClean="0">
                <a:solidFill>
                  <a:schemeClr val="accent1">
                    <a:lumMod val="50000"/>
                  </a:schemeClr>
                </a:solidFill>
              </a:rPr>
              <a:t>В состав Екатериновского сельского поселения  входят 5 населенных пунктов</a:t>
            </a:r>
            <a:endParaRPr lang="ru-RU" sz="2600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4213777"/>
              </p:ext>
            </p:extLst>
          </p:nvPr>
        </p:nvGraphicFramePr>
        <p:xfrm>
          <a:off x="1619673" y="1905000"/>
          <a:ext cx="5472607" cy="423125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00399"/>
                <a:gridCol w="1872208"/>
              </a:tblGrid>
              <a:tr h="29986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</a:rPr>
                        <a:t> Наименование населенного пункта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>
                          <a:effectLst/>
                        </a:rPr>
                        <a:t>2018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7164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u="none" strike="noStrike" dirty="0">
                          <a:effectLst/>
                        </a:rPr>
                        <a:t>Численность постоянного населения, всего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518337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u="none" strike="noStrike" dirty="0">
                          <a:effectLst/>
                        </a:rPr>
                        <a:t>с. Екатериновка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u="none" strike="noStrike" dirty="0">
                          <a:effectLst/>
                        </a:rPr>
                        <a:t>3727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510363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u="none" strike="noStrike">
                          <a:effectLst/>
                        </a:rPr>
                        <a:t>п. Боец Кузнецов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u="none" strike="noStrike" dirty="0">
                          <a:effectLst/>
                        </a:rPr>
                        <a:t>789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510363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u="none" strike="noStrike">
                          <a:effectLst/>
                        </a:rPr>
                        <a:t>с. Голубовка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u="none" strike="noStrike" dirty="0">
                          <a:effectLst/>
                        </a:rPr>
                        <a:t>632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510363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u="none" strike="noStrike">
                          <a:effectLst/>
                        </a:rPr>
                        <a:t>с. Новая Сила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u="none" strike="noStrike" dirty="0">
                          <a:effectLst/>
                        </a:rPr>
                        <a:t>573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510363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u="none" strike="noStrike">
                          <a:effectLst/>
                        </a:rPr>
                        <a:t>ж/д разъезд 151 км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u="none" strike="noStrike" dirty="0">
                          <a:effectLst/>
                        </a:rPr>
                        <a:t>17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33492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</a:rPr>
                        <a:t>Итого по поселению</a:t>
                      </a:r>
                      <a:br>
                        <a:rPr lang="ru-RU" sz="1800" u="none" strike="noStrike">
                          <a:effectLst/>
                        </a:rPr>
                      </a:b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u="none" strike="noStrike" dirty="0">
                          <a:effectLst/>
                        </a:rPr>
                        <a:t>5738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108881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2800" dirty="0" smtClean="0">
                <a:solidFill>
                  <a:schemeClr val="bg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Основные принципы формирования бюджета на 2018 год и на плановый период 2019 и 2020 годов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Clr>
                <a:schemeClr val="tx1"/>
              </a:buClr>
              <a:buFont typeface="Wingdings" pitchFamily="2" charset="2"/>
              <a:buBlip>
                <a:blip r:embed="rId2"/>
              </a:buBlip>
              <a:defRPr/>
            </a:pPr>
            <a:r>
              <a:rPr lang="ru-RU" sz="24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</a:rPr>
              <a:t>проведение эффективной бюджетной политики</a:t>
            </a:r>
          </a:p>
          <a:p>
            <a:pPr eaLnBrk="1" hangingPunct="1">
              <a:buClr>
                <a:schemeClr val="tx1"/>
              </a:buClr>
              <a:buFont typeface="Wingdings" pitchFamily="2" charset="2"/>
              <a:buBlip>
                <a:blip r:embed="rId2"/>
              </a:buBlip>
              <a:defRPr/>
            </a:pPr>
            <a:r>
              <a:rPr lang="ru-RU" sz="24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</a:rPr>
              <a:t>формирование устойчивой собственной доходной базы и создание стимулов по ее наращиванию</a:t>
            </a:r>
          </a:p>
          <a:p>
            <a:pPr eaLnBrk="1" hangingPunct="1">
              <a:buClr>
                <a:schemeClr val="tx1"/>
              </a:buClr>
              <a:buFont typeface="Wingdings" pitchFamily="2" charset="2"/>
              <a:buBlip>
                <a:blip r:embed="rId2"/>
              </a:buBlip>
              <a:defRPr/>
            </a:pPr>
            <a:r>
              <a:rPr lang="ru-RU" sz="24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</a:rPr>
              <a:t>программно-целевой метод бюджетного планирования</a:t>
            </a:r>
          </a:p>
          <a:p>
            <a:pPr marL="0" indent="0" eaLnBrk="1" hangingPunct="1">
              <a:buClr>
                <a:schemeClr val="tx1"/>
              </a:buClr>
              <a:buNone/>
              <a:defRPr/>
            </a:pPr>
            <a:endParaRPr lang="ru-RU" sz="2400" dirty="0" smtClean="0">
              <a:solidFill>
                <a:srgbClr val="000066"/>
              </a:solidFill>
              <a:latin typeface="Times New Roman" pitchFamily="18" charset="0"/>
            </a:endParaRPr>
          </a:p>
          <a:p>
            <a:pPr eaLnBrk="1" hangingPunct="1">
              <a:defRPr/>
            </a:pPr>
            <a:endParaRPr lang="ru-RU" sz="2400" dirty="0" smtClean="0">
              <a:solidFill>
                <a:srgbClr val="000066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2800" dirty="0" smtClean="0">
                <a:solidFill>
                  <a:schemeClr val="bg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Основные параметры бюджета Екатериновского сельского поселения на 2018 год и плановый период 2019 и 2020 годов </a:t>
            </a:r>
            <a:r>
              <a:rPr lang="ru-RU" sz="2400" dirty="0" smtClean="0">
                <a:solidFill>
                  <a:schemeClr val="bg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(в рублях)</a:t>
            </a:r>
            <a:r>
              <a:rPr lang="ru-RU" sz="4000" dirty="0" smtClean="0">
                <a:solidFill>
                  <a:schemeClr val="bg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graphicFrame>
        <p:nvGraphicFramePr>
          <p:cNvPr id="33942" name="Group 150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4017831375"/>
              </p:ext>
            </p:extLst>
          </p:nvPr>
        </p:nvGraphicFramePr>
        <p:xfrm>
          <a:off x="285720" y="1643050"/>
          <a:ext cx="8643998" cy="4767709"/>
        </p:xfrm>
        <a:graphic>
          <a:graphicData uri="http://schemas.openxmlformats.org/drawingml/2006/table">
            <a:tbl>
              <a:tblPr/>
              <a:tblGrid>
                <a:gridCol w="3221908"/>
                <a:gridCol w="1438334"/>
                <a:gridCol w="1352974"/>
                <a:gridCol w="1352974"/>
                <a:gridCol w="1277808"/>
              </a:tblGrid>
              <a:tr h="4654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2017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2018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2019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2020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9122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I.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 Доходы, всего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из них: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lang="ru-RU" sz="1600" kern="1200" dirty="0" smtClean="0"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10 060 426,22 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14 425 084,26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8 667 600,00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8 667 600,00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83777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Налоговые и неналоговые доходы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lang="ru-RU" sz="1600" kern="1200" dirty="0" smtClean="0"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5 301 826,22 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6 378 231,77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3 302 000,00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3 302 000,00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4654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Безвозмездные поступления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lang="ru-RU" sz="1600" kern="1200" dirty="0" smtClean="0"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4 758 600,00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8 046 852,49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5 365 600,00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5 365 600,00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59923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II. 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Расходы, всего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lang="ru-RU" sz="1600" kern="1200" dirty="0" smtClean="0"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10 545 730,08 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12 706 844,49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8 667 600,00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8 667 600,00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64981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в том числе условно-утвержденные расходы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216 690,00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433 380,00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83777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III.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Дефицит (-),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ru-R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профицит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 (+)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lang="ru-RU" sz="1600" kern="1200" dirty="0" smtClean="0">
                          <a:solidFill>
                            <a:schemeClr val="bg2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485 303,86 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1 718 239,17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ru-RU" sz="2400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Динамика налоговых и неналоговых доходов </a:t>
            </a:r>
            <a:br>
              <a:rPr lang="ru-RU" sz="2400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бюджета Екатериновского сельского поселения</a:t>
            </a:r>
            <a:br>
              <a:rPr lang="ru-RU" sz="2400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 2016 – 2020 годы</a:t>
            </a: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2578756283"/>
              </p:ext>
            </p:extLst>
          </p:nvPr>
        </p:nvGraphicFramePr>
        <p:xfrm>
          <a:off x="755576" y="1628800"/>
          <a:ext cx="7728520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1192684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2400" b="1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Структура налоговых и неналоговых доходов бюджета Екатериновского сельского поселения в 2018 году</a:t>
            </a: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1630945443"/>
              </p:ext>
            </p:extLst>
          </p:nvPr>
        </p:nvGraphicFramePr>
        <p:xfrm>
          <a:off x="107504" y="1268760"/>
          <a:ext cx="8928992" cy="53443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656184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2400" b="1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Динамика поступлений налога </a:t>
            </a:r>
            <a:br>
              <a:rPr lang="ru-RU" sz="2400" b="1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доходы физических лиц в бюджет</a:t>
            </a:r>
            <a:br>
              <a:rPr lang="ru-RU" sz="2400" b="1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Екатериновского сельского поселения (в рублях)</a:t>
            </a:r>
            <a:br>
              <a:rPr lang="ru-RU" sz="2400" b="1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НДФЛ</a:t>
            </a: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4089834975"/>
              </p:ext>
            </p:extLst>
          </p:nvPr>
        </p:nvGraphicFramePr>
        <p:xfrm>
          <a:off x="107504" y="2420888"/>
          <a:ext cx="8928992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ru-RU" sz="2400" b="1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Динамика поступлений неналоговых доходов бюджета Екатериновского сельского поселения </a:t>
            </a:r>
            <a:br>
              <a:rPr lang="ru-RU" sz="2400" b="1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 2016-2020 годы (в рублях)</a:t>
            </a:r>
            <a:endParaRPr lang="ru-RU" sz="2400" b="1" i="1" dirty="0">
              <a:solidFill>
                <a:schemeClr val="bg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1425571353"/>
              </p:ext>
            </p:extLst>
          </p:nvPr>
        </p:nvGraphicFramePr>
        <p:xfrm>
          <a:off x="179512" y="1628800"/>
          <a:ext cx="8712968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ru-RU" sz="2400" b="1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Динамика поступлений безвозмездных поступлений в бюджет Екатериновского сельского поселения в 2016 – 2020 годах (в рублях)</a:t>
            </a:r>
            <a:endParaRPr lang="ru-RU" sz="2400" b="1" i="1" dirty="0">
              <a:solidFill>
                <a:schemeClr val="bg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3060448944"/>
              </p:ext>
            </p:extLst>
          </p:nvPr>
        </p:nvGraphicFramePr>
        <p:xfrm>
          <a:off x="179512" y="2276872"/>
          <a:ext cx="8784976" cy="4248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кеан">
  <a:themeElements>
    <a:clrScheme name="Другая 5">
      <a:dk1>
        <a:srgbClr val="000066"/>
      </a:dk1>
      <a:lt1>
        <a:srgbClr val="FFFFFF"/>
      </a:lt1>
      <a:dk2>
        <a:srgbClr val="5D93FF"/>
      </a:dk2>
      <a:lt2>
        <a:srgbClr val="FFFFFF"/>
      </a:lt2>
      <a:accent1>
        <a:srgbClr val="92D050"/>
      </a:accent1>
      <a:accent2>
        <a:srgbClr val="FFFF00"/>
      </a:accent2>
      <a:accent3>
        <a:srgbClr val="FF0000"/>
      </a:accent3>
      <a:accent4>
        <a:srgbClr val="0070C0"/>
      </a:accent4>
      <a:accent5>
        <a:srgbClr val="FFC000"/>
      </a:accent5>
      <a:accent6>
        <a:srgbClr val="C00000"/>
      </a:accent6>
      <a:hlink>
        <a:srgbClr val="FFFF00"/>
      </a:hlink>
      <a:folHlink>
        <a:srgbClr val="FF9900"/>
      </a:folHlink>
    </a:clrScheme>
    <a:fontScheme name="Океан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кеан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2748</TotalTime>
  <Words>485</Words>
  <Application>Microsoft Office PowerPoint</Application>
  <PresentationFormat>Экран (4:3)</PresentationFormat>
  <Paragraphs>121</Paragraphs>
  <Slides>14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1" baseType="lpstr">
      <vt:lpstr>Arial</vt:lpstr>
      <vt:lpstr>Calibri</vt:lpstr>
      <vt:lpstr>Tahoma</vt:lpstr>
      <vt:lpstr>Times New Roman</vt:lpstr>
      <vt:lpstr>Wingdings</vt:lpstr>
      <vt:lpstr>Океан</vt:lpstr>
      <vt:lpstr>Диаграмма</vt:lpstr>
      <vt:lpstr>Открытый бюджет</vt:lpstr>
      <vt:lpstr>В состав Екатериновского сельского поселения  входят 5 населенных пунктов</vt:lpstr>
      <vt:lpstr>Основные принципы формирования бюджета на 2018 год и на плановый период 2019 и 2020 годов</vt:lpstr>
      <vt:lpstr>Основные параметры бюджета Екатериновского сельского поселения на 2018 год и плановый период 2019 и 2020 годов (в рублях) </vt:lpstr>
      <vt:lpstr>Динамика налоговых и неналоговых доходов  бюджета Екатериновского сельского поселения за 2016 – 2020 годы</vt:lpstr>
      <vt:lpstr>Структура налоговых и неналоговых доходов бюджета Екатериновского сельского поселения в 2018 году</vt:lpstr>
      <vt:lpstr>Динамика поступлений налога  на доходы физических лиц в бюджет  Екатериновского сельского поселения (в рублях) НДФЛ</vt:lpstr>
      <vt:lpstr>Динамика поступлений неналоговых доходов бюджета Екатериновского сельского поселения  за 2016-2020 годы (в рублях)</vt:lpstr>
      <vt:lpstr>Динамика поступлений безвозмездных поступлений в бюджет Екатериновского сельского поселения в 2016 – 2020 годах (в рублях)</vt:lpstr>
      <vt:lpstr>Динамика доходов и расходов бюджета Екатериновского сельского поселения в 2016 – 2020 годах (в рублях)</vt:lpstr>
      <vt:lpstr>Динамика расходов бюджета Екатериновского сельского поселения за  2016-2020 годы (в рублях)  </vt:lpstr>
      <vt:lpstr>Расходы бюджета Екатериновского сельского поселения в 2018 году 12 706 844,49 рублей</vt:lpstr>
      <vt:lpstr>Муниципальные целевые программы Екатериновского сельского поселения на 2018 год                                                                                             </vt:lpstr>
      <vt:lpstr>Результаты мониторинга сельских поселений Партизанского муниципального района за 2017 год</vt:lpstr>
    </vt:vector>
  </TitlesOfParts>
  <Company>MoBIL GROUP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Открытый бюджет</dc:title>
  <dc:creator>Admin</dc:creator>
  <cp:lastModifiedBy>GlavBux</cp:lastModifiedBy>
  <cp:revision>297</cp:revision>
  <dcterms:created xsi:type="dcterms:W3CDTF">2013-09-17T11:29:55Z</dcterms:created>
  <dcterms:modified xsi:type="dcterms:W3CDTF">2019-07-10T04:12:43Z</dcterms:modified>
</cp:coreProperties>
</file>