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4" r:id="rId1"/>
  </p:sldMasterIdLst>
  <p:notesMasterIdLst>
    <p:notesMasterId r:id="rId17"/>
  </p:notesMasterIdLst>
  <p:sldIdLst>
    <p:sldId id="256" r:id="rId2"/>
    <p:sldId id="287" r:id="rId3"/>
    <p:sldId id="257" r:id="rId4"/>
    <p:sldId id="258" r:id="rId5"/>
    <p:sldId id="278" r:id="rId6"/>
    <p:sldId id="279" r:id="rId7"/>
    <p:sldId id="263" r:id="rId8"/>
    <p:sldId id="289" r:id="rId9"/>
    <p:sldId id="288" r:id="rId10"/>
    <p:sldId id="285" r:id="rId11"/>
    <p:sldId id="284" r:id="rId12"/>
    <p:sldId id="273" r:id="rId13"/>
    <p:sldId id="269" r:id="rId14"/>
    <p:sldId id="266" r:id="rId15"/>
    <p:sldId id="286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BA29C3A-E819-41C9-942A-72603EA32F02}">
          <p14:sldIdLst>
            <p14:sldId id="256"/>
            <p14:sldId id="287"/>
            <p14:sldId id="257"/>
            <p14:sldId id="258"/>
            <p14:sldId id="278"/>
            <p14:sldId id="279"/>
            <p14:sldId id="263"/>
            <p14:sldId id="289"/>
          </p14:sldIdLst>
        </p14:section>
        <p14:section name="Раздел без заголовка" id="{0488D210-BA0B-48AA-9257-167A8995B784}">
          <p14:sldIdLst>
            <p14:sldId id="288"/>
            <p14:sldId id="285"/>
            <p14:sldId id="284"/>
            <p14:sldId id="273"/>
            <p14:sldId id="269"/>
            <p14:sldId id="266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0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075905865547356E-2"/>
          <c:y val="3.3809681089880285E-2"/>
          <c:w val="0.9638481882689055"/>
          <c:h val="0.787667435525640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рубли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dirty="0" smtClean="0"/>
                      <a:t>5 301 826,22</a:t>
                    </a:r>
                    <a:endParaRPr lang="en-US" sz="16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0705128536899692"/>
                  <c:y val="4.6127353370992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20047822869061613"/>
                  <c:y val="4.6127353370992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  <c:pt idx="3">
                  <c:v>2020 г. Прогноз</c:v>
                </c:pt>
                <c:pt idx="4">
                  <c:v>2021г. Прогноз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5301826.22</c:v>
                </c:pt>
                <c:pt idx="1">
                  <c:v>6378231.7699999996</c:v>
                </c:pt>
                <c:pt idx="2">
                  <c:v>6643572.4400000004</c:v>
                </c:pt>
                <c:pt idx="3">
                  <c:v>3190000</c:v>
                </c:pt>
                <c:pt idx="4">
                  <c:v>3195000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 к предыдущему году %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6432641695952135E-3"/>
                  <c:y val="-5.1554100826404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2865283391903667E-3"/>
                  <c:y val="-4.07006059155820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205046470236835E-16"/>
                  <c:y val="-4.8840727098698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4.8840727098698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solidFill>
                  <a:schemeClr val="accent2"/>
                </a:solidFill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  <c:pt idx="3">
                  <c:v>2020 г. Прогноз</c:v>
                </c:pt>
                <c:pt idx="4">
                  <c:v>2021г. Прогноз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1">
                  <c:v>120.3025430358221</c:v>
                </c:pt>
                <c:pt idx="2">
                  <c:v>104.1600976503869</c:v>
                </c:pt>
                <c:pt idx="3">
                  <c:v>48.016335018693646</c:v>
                </c:pt>
                <c:pt idx="4">
                  <c:v>100.15673981191222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697960"/>
        <c:axId val="241861800"/>
      </c:barChart>
      <c:catAx>
        <c:axId val="26979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41861800"/>
        <c:crosses val="autoZero"/>
        <c:auto val="1"/>
        <c:lblAlgn val="ctr"/>
        <c:lblOffset val="100"/>
        <c:noMultiLvlLbl val="0"/>
      </c:catAx>
      <c:valAx>
        <c:axId val="241861800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2697960"/>
        <c:crosses val="autoZero"/>
        <c:crossBetween val="between"/>
      </c:valAx>
      <c:spPr>
        <a:ln>
          <a:solidFill>
            <a:schemeClr val="bg2"/>
          </a:solidFill>
        </a:ln>
      </c:spPr>
    </c:plotArea>
    <c:legend>
      <c:legendPos val="t"/>
      <c:layout>
        <c:manualLayout>
          <c:xMode val="edge"/>
          <c:yMode val="edge"/>
          <c:x val="0.61948471376149639"/>
          <c:y val="1.5410253561570079E-2"/>
          <c:w val="0.38051528623850367"/>
          <c:h val="0.16569107476321746"/>
        </c:manualLayout>
      </c:layout>
      <c:overlay val="0"/>
      <c:txPr>
        <a:bodyPr/>
        <a:lstStyle/>
        <a:p>
          <a:pPr>
            <a:defRPr sz="1400">
              <a:solidFill>
                <a:schemeClr val="tx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8446660048525074"/>
          <c:y val="4.0174067354643246E-2"/>
          <c:w val="0.6379897081327881"/>
          <c:h val="0.4314128443250913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38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explosion val="28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explosion val="63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explosion val="2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explosion val="41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1.2567152036870402E-2"/>
                  <c:y val="-1.217102018830277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14,07%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7953435281384505E-2"/>
                  <c:y val="5.667291307877302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0,55%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1385238109744078"/>
                  <c:y val="-0.2359852465249399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76,17%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2092312323720305E-2"/>
                  <c:y val="-2.843479341242968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0,15%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9548723976905788E-5"/>
                  <c:y val="-4.380827561092186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6,25%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1,33%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0,06%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НДФЛ - 934 924,91 руб. (14,07%)</c:v>
                </c:pt>
                <c:pt idx="1">
                  <c:v>Налоги на совокупный доход - 36 375,26руб. (0,55%)</c:v>
                </c:pt>
                <c:pt idx="2">
                  <c:v>Налоги на имущество  - 5 060 312,25 руб. (76,17%)</c:v>
                </c:pt>
                <c:pt idx="3">
                  <c:v>Государственная пошлина - 9850,00 руб. (0,15%)</c:v>
                </c:pt>
                <c:pt idx="4">
                  <c:v>Доходы от использования имущества, находящегося в государственной и муниципальной собственности - 415451,92 руб. (6,25%)</c:v>
                </c:pt>
                <c:pt idx="5">
                  <c:v>Доходы от оказания платных услуг (работ) и компенсации затрат государства - 88144,99 (1,33%)</c:v>
                </c:pt>
                <c:pt idx="6">
                  <c:v>Штрафы, санкции, возмещение ущерба - 4000,00 (0,06%)</c:v>
                </c:pt>
                <c:pt idx="7">
                  <c:v>Прочие не налоговые доходы - 94 513,11 руб. (1,42%)</c:v>
                </c:pt>
              </c:strCache>
            </c:strRef>
          </c:cat>
          <c:val>
            <c:numRef>
              <c:f>Лист1!$B$2:$B$9</c:f>
              <c:numCache>
                <c:formatCode>0.00%</c:formatCode>
                <c:ptCount val="8"/>
                <c:pt idx="0">
                  <c:v>0.14072623102157369</c:v>
                </c:pt>
                <c:pt idx="1">
                  <c:v>5.4752560205394551E-3</c:v>
                </c:pt>
                <c:pt idx="2">
                  <c:v>0.76168541785328969</c:v>
                </c:pt>
                <c:pt idx="3">
                  <c:v>1.4826360499502582E-3</c:v>
                </c:pt>
                <c:pt idx="4">
                  <c:v>6.2534415595233567E-2</c:v>
                </c:pt>
                <c:pt idx="5">
                  <c:v>1.3267709624010663E-2</c:v>
                </c:pt>
                <c:pt idx="6">
                  <c:v>6.0208570556355662E-4</c:v>
                </c:pt>
                <c:pt idx="7">
                  <c:v>1.4226248129839011E-2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4"/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5"/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6"/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7"/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6.4166145517881523E-2"/>
          <c:y val="0.28364307996754712"/>
          <c:w val="0.87166759696951235"/>
          <c:h val="0.702098919834861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6134013783412139E-4"/>
                  <c:y val="-0.334660037773580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6099286459210625E-4"/>
                  <c:y val="-0.318321575380513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600302475352201E-2"/>
                  <c:y val="-0.293135947857645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7556364704996928E-3"/>
                  <c:y val="-0.285987205125356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3678036669760604E-2"/>
                  <c:y val="-0.286543624782431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г. Прогноз</c:v>
                </c:pt>
                <c:pt idx="4">
                  <c:v>2021 г. Прогноз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573843.93000000005</c:v>
                </c:pt>
                <c:pt idx="1">
                  <c:v>757034.34</c:v>
                </c:pt>
                <c:pt idx="2">
                  <c:v>934924.91</c:v>
                </c:pt>
                <c:pt idx="3">
                  <c:v>660000</c:v>
                </c:pt>
                <c:pt idx="4">
                  <c:v>670000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г. Прогноз</c:v>
                </c:pt>
                <c:pt idx="4">
                  <c:v>2021 г. Прогноз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pyramid"/>
        <c:axId val="178950512"/>
        <c:axId val="178950904"/>
        <c:axId val="0"/>
      </c:bar3DChart>
      <c:catAx>
        <c:axId val="1789505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8950904"/>
        <c:crosses val="autoZero"/>
        <c:auto val="1"/>
        <c:lblAlgn val="ctr"/>
        <c:lblOffset val="100"/>
        <c:noMultiLvlLbl val="0"/>
      </c:catAx>
      <c:valAx>
        <c:axId val="178950904"/>
        <c:scaling>
          <c:orientation val="minMax"/>
        </c:scaling>
        <c:delete val="0"/>
        <c:axPos val="l"/>
        <c:numFmt formatCode="#,##0.0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89505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6623912307234676"/>
          <c:y val="1.6704162500462912E-2"/>
          <c:w val="0.15411022879178299"/>
          <c:h val="8.087295856016001E-2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на имущество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dLbl>
              <c:idx val="0"/>
              <c:layout>
                <c:manualLayout>
                  <c:x val="7.6134013783412139E-4"/>
                  <c:y val="-0.334660037773580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6099286459210625E-4"/>
                  <c:y val="-0.318321575380513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600302475352201E-2"/>
                  <c:y val="-0.293135947857645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7556364704996928E-3"/>
                  <c:y val="-0.285987205125356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3678036669760604E-2"/>
                  <c:y val="-0.286543624782431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г. Прогноз</c:v>
                </c:pt>
                <c:pt idx="4">
                  <c:v>2021 г. Прогноз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3948738.3</c:v>
                </c:pt>
                <c:pt idx="1">
                  <c:v>5024302.34</c:v>
                </c:pt>
                <c:pt idx="2">
                  <c:v>5060312.25</c:v>
                </c:pt>
                <c:pt idx="3">
                  <c:v>2000000</c:v>
                </c:pt>
                <c:pt idx="4">
                  <c:v>2000000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г. Прогноз</c:v>
                </c:pt>
                <c:pt idx="4">
                  <c:v>2021 г. Прогноз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pyramid"/>
        <c:axId val="179723952"/>
        <c:axId val="179724344"/>
        <c:axId val="0"/>
      </c:bar3DChart>
      <c:catAx>
        <c:axId val="1797239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9724344"/>
        <c:crosses val="autoZero"/>
        <c:auto val="1"/>
        <c:lblAlgn val="ctr"/>
        <c:lblOffset val="100"/>
        <c:noMultiLvlLbl val="0"/>
      </c:catAx>
      <c:valAx>
        <c:axId val="179724344"/>
        <c:scaling>
          <c:orientation val="minMax"/>
        </c:scaling>
        <c:delete val="0"/>
        <c:axPos val="l"/>
        <c:numFmt formatCode="#,##0.0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97239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3538448684913151"/>
          <c:y val="1.6704162500462912E-2"/>
          <c:w val="0.26647453598345705"/>
          <c:h val="8.087295856016001E-2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Прочие 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  <c:pt idx="3">
                  <c:v>2020 г. Прогноз</c:v>
                </c:pt>
                <c:pt idx="4">
                  <c:v>2021 г. Прогноз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25243.43</c:v>
                </c:pt>
                <c:pt idx="1">
                  <c:v>154243.45000000001</c:v>
                </c:pt>
                <c:pt idx="2">
                  <c:v>94513.11</c:v>
                </c:pt>
                <c:pt idx="3">
                  <c:v>55000</c:v>
                </c:pt>
                <c:pt idx="4">
                  <c:v>50000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сдачи в аренду имущества, находящегося в оперативном управлении органов управления поселений и созданных ими учреждений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  <c:pt idx="3">
                  <c:v>2020 г. Прогноз</c:v>
                </c:pt>
                <c:pt idx="4">
                  <c:v>2021 г. Прогноз</c:v>
                </c:pt>
              </c:strCache>
            </c:strRef>
          </c:cat>
          <c:val>
            <c:numRef>
              <c:f>Лист1!$C$2:$C$6</c:f>
              <c:numCache>
                <c:formatCode>0.00</c:formatCode>
                <c:ptCount val="5"/>
                <c:pt idx="0">
                  <c:v>691598.1</c:v>
                </c:pt>
                <c:pt idx="1">
                  <c:v>405605.88</c:v>
                </c:pt>
                <c:pt idx="2">
                  <c:v>415451.92</c:v>
                </c:pt>
                <c:pt idx="3">
                  <c:v>365000</c:v>
                </c:pt>
                <c:pt idx="4">
                  <c:v>365000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241868528"/>
        <c:axId val="241868920"/>
        <c:axId val="0"/>
      </c:bar3DChart>
      <c:catAx>
        <c:axId val="2418685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41868920"/>
        <c:crosses val="autoZero"/>
        <c:auto val="1"/>
        <c:lblAlgn val="ctr"/>
        <c:lblOffset val="100"/>
        <c:noMultiLvlLbl val="0"/>
      </c:catAx>
      <c:valAx>
        <c:axId val="241868920"/>
        <c:scaling>
          <c:orientation val="minMax"/>
        </c:scaling>
        <c:delete val="1"/>
        <c:axPos val="l"/>
        <c:numFmt formatCode="#,##0.0" sourceLinked="0"/>
        <c:majorTickMark val="none"/>
        <c:minorTickMark val="none"/>
        <c:tickLblPos val="nextTo"/>
        <c:crossAx val="241868528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sz="11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1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/>
      <c:overlay val="0"/>
      <c:txPr>
        <a:bodyPr/>
        <a:lstStyle/>
        <a:p>
          <a:pPr>
            <a:defRPr sz="110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2.8912998737845156E-3"/>
                  <c:y val="-0.122561711598899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3369498106767736E-3"/>
                  <c:y val="-0.212241012768826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369498106767736E-3"/>
                  <c:y val="-0.251102043275794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2282496844612897E-3"/>
                  <c:y val="-0.158433432066870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7825997475690312E-3"/>
                  <c:y val="-0.128540331676894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CC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г.</c:v>
                </c:pt>
                <c:pt idx="1">
                  <c:v>2018 г.</c:v>
                </c:pt>
                <c:pt idx="2">
                  <c:v>2019 г. </c:v>
                </c:pt>
                <c:pt idx="3">
                  <c:v>2020 г. Прогноз</c:v>
                </c:pt>
                <c:pt idx="4">
                  <c:v>2021г. Прогноз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4758600</c:v>
                </c:pt>
                <c:pt idx="1">
                  <c:v>8046852.4900000002</c:v>
                </c:pt>
                <c:pt idx="2">
                  <c:v>11880561.029999999</c:v>
                </c:pt>
                <c:pt idx="3">
                  <c:v>5389100</c:v>
                </c:pt>
                <c:pt idx="4">
                  <c:v>5125100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241869704"/>
        <c:axId val="241870096"/>
      </c:barChart>
      <c:catAx>
        <c:axId val="2418697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241870096"/>
        <c:crosses val="autoZero"/>
        <c:auto val="1"/>
        <c:lblAlgn val="ctr"/>
        <c:lblOffset val="100"/>
        <c:noMultiLvlLbl val="0"/>
      </c:catAx>
      <c:valAx>
        <c:axId val="241870096"/>
        <c:scaling>
          <c:orientation val="minMax"/>
        </c:scaling>
        <c:delete val="0"/>
        <c:axPos val="l"/>
        <c:numFmt formatCode="#,##0.0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2418697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9517116495252806"/>
          <c:y val="3.5909851824373569E-2"/>
          <c:w val="0.28043912698224788"/>
          <c:h val="8.2243686671349139E-2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833333486361937"/>
          <c:y val="6.9734513625470188E-2"/>
          <c:w val="0.66546841443696358"/>
          <c:h val="0.772401328740157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2.6236868998026852E-2"/>
                  <c:y val="4.14021457933245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6236754226573553E-2"/>
                  <c:y val="-9.7806592918247274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728038482409262E-2"/>
                  <c:y val="5.64461091624721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6439936425796585E-2"/>
                  <c:y val="1.9257582490834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457597457031874E-2"/>
                  <c:y val="-2.10553986065041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г.</c:v>
                </c:pt>
                <c:pt idx="1">
                  <c:v>2018 г.</c:v>
                </c:pt>
                <c:pt idx="2">
                  <c:v>2019 г. </c:v>
                </c:pt>
                <c:pt idx="3">
                  <c:v>2020 г. Прогноз</c:v>
                </c:pt>
                <c:pt idx="4">
                  <c:v>2021 г. Прогноз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10060426.220000001</c:v>
                </c:pt>
                <c:pt idx="1">
                  <c:v>14425084.26</c:v>
                </c:pt>
                <c:pt idx="2">
                  <c:v>18524133.469999999</c:v>
                </c:pt>
                <c:pt idx="3" formatCode="0.00">
                  <c:v>8579100</c:v>
                </c:pt>
                <c:pt idx="4" formatCode="0.00">
                  <c:v>8320100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1.3118377113286769E-2"/>
                  <c:y val="-1.169889853508343E-2"/>
                </c:manualLayout>
              </c:layout>
              <c:tx>
                <c:rich>
                  <a:bodyPr/>
                  <a:lstStyle/>
                  <a:p>
                    <a:fld id="{2E7DD07E-5069-4603-802D-494D31240D5F}" type="VALUE">
                      <a:rPr lang="en-US">
                        <a:solidFill>
                          <a:schemeClr val="tx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8.745584742191179E-3"/>
                  <c:y val="-1.6738021172250702E-2"/>
                </c:manualLayout>
              </c:layout>
              <c:spPr>
                <a:solidFill>
                  <a:schemeClr val="accent3">
                    <a:lumMod val="60000"/>
                    <a:lumOff val="40000"/>
                  </a:schemeClr>
                </a:solidFill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033572027350496E-2"/>
                  <c:y val="-1.1074959925087689E-2"/>
                </c:manualLayout>
              </c:layout>
              <c:spPr>
                <a:solidFill>
                  <a:schemeClr val="accent3">
                    <a:lumMod val="60000"/>
                    <a:lumOff val="40000"/>
                  </a:schemeClr>
                </a:solidFill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4575974570318633E-2"/>
                  <c:y val="1.5722856190581998E-2"/>
                </c:manualLayout>
              </c:layout>
              <c:spPr>
                <a:solidFill>
                  <a:schemeClr val="accent3">
                    <a:lumMod val="60000"/>
                    <a:lumOff val="40000"/>
                  </a:schemeClr>
                </a:solidFill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9355131339860308E-2"/>
                  <c:y val="-1.8162664465853E-3"/>
                </c:manualLayout>
              </c:layout>
              <c:spPr>
                <a:solidFill>
                  <a:schemeClr val="accent3">
                    <a:lumMod val="60000"/>
                    <a:lumOff val="40000"/>
                  </a:schemeClr>
                </a:solidFill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г.</c:v>
                </c:pt>
                <c:pt idx="1">
                  <c:v>2018 г.</c:v>
                </c:pt>
                <c:pt idx="2">
                  <c:v>2019 г. </c:v>
                </c:pt>
                <c:pt idx="3">
                  <c:v>2020 г. Прогноз</c:v>
                </c:pt>
                <c:pt idx="4">
                  <c:v>2021 г. Прогноз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10545730.08</c:v>
                </c:pt>
                <c:pt idx="1">
                  <c:v>12706844.49</c:v>
                </c:pt>
                <c:pt idx="2">
                  <c:v>17388661.030000001</c:v>
                </c:pt>
                <c:pt idx="3" formatCode="0.00">
                  <c:v>8579100</c:v>
                </c:pt>
                <c:pt idx="4" formatCode="0.00">
                  <c:v>8320100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41870880"/>
        <c:axId val="241871272"/>
      </c:barChart>
      <c:catAx>
        <c:axId val="2418708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41871272"/>
        <c:crosses val="autoZero"/>
        <c:auto val="1"/>
        <c:lblAlgn val="ctr"/>
        <c:lblOffset val="100"/>
        <c:noMultiLvlLbl val="0"/>
      </c:catAx>
      <c:valAx>
        <c:axId val="24187127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41870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340020530317594"/>
          <c:y val="3.7569881889763769E-2"/>
          <c:w val="0.12789912691060037"/>
          <c:h val="0.12968479692732554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view3D>
      <c:rotX val="15"/>
      <c:hPercent val="52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5"/>
          <c:y val="5.1764705882352942E-2"/>
          <c:w val="0.86250000000000004"/>
          <c:h val="0.771764705882349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1.9389072549137465E-2"/>
                  <c:y val="-1.54171773304456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293923183266215E-2"/>
                  <c:y val="-2.8272137624588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3553765702951254E-2"/>
                  <c:y val="-2.05960075886036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1531285688525574E-2"/>
                  <c:y val="-2.00896529724829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7149966941155144E-2"/>
                  <c:y val="-2.4125491776214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3190929855140788E-3"/>
                  <c:y val="-2.0870898600361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3.6926579311175652E-3"/>
                  <c:y val="-5.56082947928262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7.0440884774897183E-4"/>
                  <c:y val="-5.7971309336991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  <c:pt idx="3">
                  <c:v>2020 г. Прогноз</c:v>
                </c:pt>
                <c:pt idx="4">
                  <c:v>2021 г. Прогноз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10545730.08</c:v>
                </c:pt>
                <c:pt idx="1">
                  <c:v>12706844.49</c:v>
                </c:pt>
                <c:pt idx="2">
                  <c:v>17388661.030000001</c:v>
                </c:pt>
                <c:pt idx="3" formatCode="0.00">
                  <c:v>8579100</c:v>
                </c:pt>
                <c:pt idx="4" formatCode="0.00">
                  <c:v>8320100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42013368"/>
        <c:axId val="242013760"/>
        <c:axId val="0"/>
      </c:bar3DChart>
      <c:catAx>
        <c:axId val="242013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420137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42013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420133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1695166665350598E-2"/>
          <c:y val="0.13594884921442421"/>
          <c:w val="0.50906996515776159"/>
          <c:h val="0.7716275931499074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explosion val="21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  <c:explosion val="42"/>
          </c:dPt>
          <c:dPt>
            <c:idx val="4"/>
            <c:bubble3D val="0"/>
            <c:explosion val="49"/>
          </c:dPt>
          <c:dPt>
            <c:idx val="5"/>
            <c:bubble3D val="0"/>
            <c:explosion val="44"/>
          </c:dPt>
          <c:dPt>
            <c:idx val="6"/>
            <c:bubble3D val="0"/>
          </c:dPt>
          <c:dPt>
            <c:idx val="7"/>
            <c:bubble3D val="0"/>
            <c:explosion val="14"/>
          </c:dPt>
          <c:dPt>
            <c:idx val="8"/>
            <c:bubble3D val="0"/>
          </c:dPt>
          <c:dLbls>
            <c:dLbl>
              <c:idx val="0"/>
              <c:layout>
                <c:manualLayout>
                  <c:x val="-0.11329924962725434"/>
                  <c:y val="3.188548907048226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0868971791449968E-2"/>
                  <c:y val="-4.583950048730333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9753814376844104E-2"/>
                  <c:y val="-0.1570363389060843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7103184089101947E-2"/>
                  <c:y val="3.789720577052832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1272405717658944E-2"/>
                  <c:y val="0.1012633472919856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2791863268920298E-2"/>
                  <c:y val="-8.891668719409671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4.2742699843962464E-2"/>
                  <c:y val="-6.428484218868814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8.0447141661061455E-2"/>
                  <c:y val="6.505124717524712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rgbClr val="000066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 - 5 749 782,41 (33,0%)</c:v>
                </c:pt>
                <c:pt idx="1">
                  <c:v>Национальная оборона - 277 662,00 (1,6%)</c:v>
                </c:pt>
                <c:pt idx="2">
                  <c:v>Культура - 3 466 639,95 (20,0%)</c:v>
                </c:pt>
                <c:pt idx="3">
                  <c:v>Национальная безопасность и правоохранительная деятельность - 65183,23 (0,4%)</c:v>
                </c:pt>
                <c:pt idx="4">
                  <c:v>Национальная экономика - 60 000,00 (0,3%)</c:v>
                </c:pt>
                <c:pt idx="5">
                  <c:v>Жилищно-коммунальное хозяйство - 7 678 165,00 (44,2%)</c:v>
                </c:pt>
                <c:pt idx="6">
                  <c:v>Социальная политика - 91 228,44(0,5%)</c:v>
                </c:pt>
              </c:strCache>
            </c:strRef>
          </c:cat>
          <c:val>
            <c:numRef>
              <c:f>Лист1!$B$2:$B$8</c:f>
              <c:numCache>
                <c:formatCode>#,##0.00</c:formatCode>
                <c:ptCount val="7"/>
                <c:pt idx="0">
                  <c:v>5749782.4100000001</c:v>
                </c:pt>
                <c:pt idx="1">
                  <c:v>277662</c:v>
                </c:pt>
                <c:pt idx="2">
                  <c:v>3466639.95</c:v>
                </c:pt>
                <c:pt idx="3">
                  <c:v>65183.23</c:v>
                </c:pt>
                <c:pt idx="4">
                  <c:v>60000</c:v>
                </c:pt>
                <c:pt idx="5">
                  <c:v>7678165</c:v>
                </c:pt>
                <c:pt idx="6">
                  <c:v>91228.44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4643677632843068"/>
          <c:y val="0"/>
          <c:w val="0.41538404110144633"/>
          <c:h val="0.98557260819740589"/>
        </c:manualLayout>
      </c:layout>
      <c:overlay val="0"/>
      <c:txPr>
        <a:bodyPr/>
        <a:lstStyle/>
        <a:p>
          <a:pPr>
            <a:defRPr sz="1200" b="0" i="0" spc="-100" baseline="0">
              <a:solidFill>
                <a:schemeClr val="tx1"/>
              </a:solidFill>
              <a:latin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004BFF-004F-454F-BE51-394B82C01312}" type="doc">
      <dgm:prSet loTypeId="urn:microsoft.com/office/officeart/2005/8/layout/default#2" loCatId="list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3123960-F648-4DFA-B15E-5574C0CCC695}">
      <dgm:prSet custT="1"/>
      <dgm:spPr>
        <a:solidFill>
          <a:srgbClr val="00B050"/>
        </a:solidFill>
      </dgm:spPr>
      <dgm:t>
        <a:bodyPr/>
        <a:lstStyle/>
        <a:p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программа "Благоустройство в Екатериновском сельском поселении на 2017-2019 годы</a:t>
          </a:r>
          <a:r>
            <a:rPr lang="ru-RU" sz="14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"</a:t>
          </a:r>
        </a:p>
      </dgm:t>
    </dgm:pt>
    <dgm:pt modelId="{83FB8711-EC4E-47D9-BD54-5C460B80DEC6}" type="parTrans" cxnId="{D31D4A40-7E9D-4217-8552-2378CF7EF35E}">
      <dgm:prSet/>
      <dgm:spPr/>
      <dgm:t>
        <a:bodyPr/>
        <a:lstStyle/>
        <a:p>
          <a:endParaRPr lang="ru-RU"/>
        </a:p>
      </dgm:t>
    </dgm:pt>
    <dgm:pt modelId="{255BB046-118B-4227-97B8-79F3B9986A7A}" type="sibTrans" cxnId="{D31D4A40-7E9D-4217-8552-2378CF7EF35E}">
      <dgm:prSet/>
      <dgm:spPr/>
      <dgm:t>
        <a:bodyPr/>
        <a:lstStyle/>
        <a:p>
          <a:endParaRPr lang="ru-RU"/>
        </a:p>
      </dgm:t>
    </dgm:pt>
    <dgm:pt modelId="{D46DDB91-BA14-43F8-97B2-1A29A3E3ACE1}">
      <dgm:prSet custT="1"/>
      <dgm:spPr>
        <a:solidFill>
          <a:srgbClr val="00B0F0"/>
        </a:solidFill>
      </dgm:spPr>
      <dgm:t>
        <a:bodyPr/>
        <a:lstStyle/>
        <a:p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программа "Уличное освещение  Екатериновского  сельского поселения на 2017-2019 годы</a:t>
          </a:r>
          <a:r>
            <a:rPr lang="ru-RU" sz="14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"</a:t>
          </a:r>
        </a:p>
      </dgm:t>
    </dgm:pt>
    <dgm:pt modelId="{1A1D21CD-5C3D-4447-80B2-FE3549C2C412}" type="parTrans" cxnId="{79AD7C57-DEE5-4BA3-BEBE-86F7251EFA66}">
      <dgm:prSet/>
      <dgm:spPr/>
      <dgm:t>
        <a:bodyPr/>
        <a:lstStyle/>
        <a:p>
          <a:endParaRPr lang="ru-RU"/>
        </a:p>
      </dgm:t>
    </dgm:pt>
    <dgm:pt modelId="{D4C6AE5A-D045-453E-A6F4-BEF43ED8305B}" type="sibTrans" cxnId="{79AD7C57-DEE5-4BA3-BEBE-86F7251EFA66}">
      <dgm:prSet/>
      <dgm:spPr/>
      <dgm:t>
        <a:bodyPr/>
        <a:lstStyle/>
        <a:p>
          <a:endParaRPr lang="ru-RU"/>
        </a:p>
      </dgm:t>
    </dgm:pt>
    <dgm:pt modelId="{B0B6305C-F33C-42AD-9EA4-35C0733F718C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    </a:t>
          </a:r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программа «Развитие культуры в Екатериновском сельском поселении Партизанского муниципального района  на 2015 - 2019 годы»</a:t>
          </a:r>
        </a:p>
      </dgm:t>
    </dgm:pt>
    <dgm:pt modelId="{CC4EAC45-B691-4AAA-96CE-7E60AF03C2F1}" type="parTrans" cxnId="{A86F6AA5-5B3E-4E59-B4B8-98EF43A271FA}">
      <dgm:prSet/>
      <dgm:spPr/>
      <dgm:t>
        <a:bodyPr/>
        <a:lstStyle/>
        <a:p>
          <a:endParaRPr lang="ru-RU"/>
        </a:p>
      </dgm:t>
    </dgm:pt>
    <dgm:pt modelId="{C85322C9-362E-49F8-876A-A555A8A6D8CB}" type="sibTrans" cxnId="{A86F6AA5-5B3E-4E59-B4B8-98EF43A271FA}">
      <dgm:prSet/>
      <dgm:spPr/>
      <dgm:t>
        <a:bodyPr/>
        <a:lstStyle/>
        <a:p>
          <a:endParaRPr lang="ru-RU"/>
        </a:p>
      </dgm:t>
    </dgm:pt>
    <dgm:pt modelId="{1E917AB1-D1D3-437F-9DD8-6C2F93D78317}">
      <dgm:prSet custT="1"/>
      <dgm:spPr>
        <a:solidFill>
          <a:srgbClr val="92D050"/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«Обеспечение пожарной безопасности в населенных пунктах Екатериновского сельского поселения на 2018-2020 годы»</a:t>
          </a:r>
          <a:endParaRPr lang="ru-RU" sz="1400" b="0" u="none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341C1B-CE24-47AD-88A1-0AD2A874C1EC}" type="parTrans" cxnId="{5040226E-B50F-46E9-8C91-3190B7D63747}">
      <dgm:prSet/>
      <dgm:spPr/>
      <dgm:t>
        <a:bodyPr/>
        <a:lstStyle/>
        <a:p>
          <a:endParaRPr lang="ru-RU"/>
        </a:p>
      </dgm:t>
    </dgm:pt>
    <dgm:pt modelId="{46A510B6-52B3-4152-A139-578C48B34D34}" type="sibTrans" cxnId="{5040226E-B50F-46E9-8C91-3190B7D63747}">
      <dgm:prSet/>
      <dgm:spPr/>
      <dgm:t>
        <a:bodyPr/>
        <a:lstStyle/>
        <a:p>
          <a:endParaRPr lang="ru-RU"/>
        </a:p>
      </dgm:t>
    </dgm:pt>
    <dgm:pt modelId="{03BB6B17-FC7E-4422-8B50-ACCDF5271BB9}">
      <dgm:prSet custT="1"/>
      <dgm:spPr>
        <a:solidFill>
          <a:srgbClr val="FFC000"/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«Материально-техническое обеспечение деятельности муниципального казённого учреждения культуры, спорта и административно-хозяйственного обеспечения деятельности Администрации Екатериновского сельского поселения на 2018-2020 годы»</a:t>
          </a:r>
          <a:endParaRPr lang="ru-RU" sz="1200" b="0" i="0" u="none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DAC0B0-780E-47C2-9FA3-14DA5B81D903}" type="parTrans" cxnId="{AD7E468B-26BE-4A00-A3D1-8939FFEB2D24}">
      <dgm:prSet/>
      <dgm:spPr/>
      <dgm:t>
        <a:bodyPr/>
        <a:lstStyle/>
        <a:p>
          <a:endParaRPr lang="ru-RU"/>
        </a:p>
      </dgm:t>
    </dgm:pt>
    <dgm:pt modelId="{A3949726-74C5-4BFC-9DB5-A291340014E7}" type="sibTrans" cxnId="{AD7E468B-26BE-4A00-A3D1-8939FFEB2D24}">
      <dgm:prSet/>
      <dgm:spPr/>
      <dgm:t>
        <a:bodyPr/>
        <a:lstStyle/>
        <a:p>
          <a:endParaRPr lang="ru-RU"/>
        </a:p>
      </dgm:t>
    </dgm:pt>
    <dgm:pt modelId="{3F088F3D-96A6-4B75-B42C-5BC754D6DF9C}">
      <dgm:prSet custT="1"/>
      <dgm:spPr>
        <a:solidFill>
          <a:srgbClr val="FF0000"/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«Формирование современной городской среды на территории Екатериновского сельского поселения Партизанского муниципального района Приморского края на 2018-2024 годы»</a:t>
          </a:r>
          <a:endParaRPr lang="ru-RU" sz="1200" baseline="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49D3E42-FEA5-434F-BC0A-DD4340CD35D9}" type="parTrans" cxnId="{AE9A8DDB-E018-4000-821E-E9701AE4FB63}">
      <dgm:prSet/>
      <dgm:spPr/>
      <dgm:t>
        <a:bodyPr/>
        <a:lstStyle/>
        <a:p>
          <a:endParaRPr lang="ru-RU"/>
        </a:p>
      </dgm:t>
    </dgm:pt>
    <dgm:pt modelId="{BC90B872-6677-4DCA-AE6F-771E24D4D33B}" type="sibTrans" cxnId="{AE9A8DDB-E018-4000-821E-E9701AE4FB63}">
      <dgm:prSet/>
      <dgm:spPr/>
      <dgm:t>
        <a:bodyPr/>
        <a:lstStyle/>
        <a:p>
          <a:endParaRPr lang="ru-RU"/>
        </a:p>
      </dgm:t>
    </dgm:pt>
    <dgm:pt modelId="{36F6DAE6-A5FE-47A0-8A95-883E12265DBF}" type="pres">
      <dgm:prSet presAssocID="{3A004BFF-004F-454F-BE51-394B82C0131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6FC00F-5F9D-4127-ACFE-8DA920B717BA}" type="pres">
      <dgm:prSet presAssocID="{B0B6305C-F33C-42AD-9EA4-35C0733F718C}" presName="node" presStyleLbl="node1" presStyleIdx="0" presStyleCnt="6" custLinFactNeighborX="-49361" custLinFactNeighborY="-34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2D2586-1AFE-48F2-8C7D-575937A8E78F}" type="pres">
      <dgm:prSet presAssocID="{C85322C9-362E-49F8-876A-A555A8A6D8CB}" presName="sibTrans" presStyleCnt="0"/>
      <dgm:spPr/>
    </dgm:pt>
    <dgm:pt modelId="{D21BA05A-26D5-46FF-BCA5-B176D21EB9AC}" type="pres">
      <dgm:prSet presAssocID="{03BB6B17-FC7E-4422-8B50-ACCDF5271BB9}" presName="node" presStyleLbl="node1" presStyleIdx="1" presStyleCnt="6" custScaleX="100956" custScaleY="101944" custLinFactNeighborX="-3885" custLinFactNeighborY="-28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D6D937-1B3C-43DD-817F-7206BBBEED2F}" type="pres">
      <dgm:prSet presAssocID="{A3949726-74C5-4BFC-9DB5-A291340014E7}" presName="sibTrans" presStyleCnt="0"/>
      <dgm:spPr/>
    </dgm:pt>
    <dgm:pt modelId="{2FA9EEF4-C6E8-4D70-8E1B-30B1DAD931C0}" type="pres">
      <dgm:prSet presAssocID="{1E917AB1-D1D3-437F-9DD8-6C2F93D78317}" presName="node" presStyleLbl="node1" presStyleIdx="2" presStyleCnt="6" custScaleY="97849" custLinFactNeighborX="-6808" custLinFactNeighborY="-49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D08747-FA3D-4DD4-92A3-9370C560A633}" type="pres">
      <dgm:prSet presAssocID="{46A510B6-52B3-4152-A139-578C48B34D34}" presName="sibTrans" presStyleCnt="0"/>
      <dgm:spPr/>
    </dgm:pt>
    <dgm:pt modelId="{21ED58AD-395B-46C3-A496-824A583630C4}" type="pres">
      <dgm:prSet presAssocID="{D46DDB91-BA14-43F8-97B2-1A29A3E3ACE1}" presName="node" presStyleLbl="node1" presStyleIdx="3" presStyleCnt="6" custLinFactX="-4839" custLinFactNeighborX="-100000" custLinFactNeighborY="-50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C0F42A-D88C-42FC-B6A0-4A346A218039}" type="pres">
      <dgm:prSet presAssocID="{D4C6AE5A-D045-453E-A6F4-BEF43ED8305B}" presName="sibTrans" presStyleCnt="0"/>
      <dgm:spPr/>
    </dgm:pt>
    <dgm:pt modelId="{452B3D55-4F76-48D4-9E6F-615996C0E805}" type="pres">
      <dgm:prSet presAssocID="{83123960-F648-4DFA-B15E-5574C0CCC695}" presName="node" presStyleLbl="node1" presStyleIdx="4" presStyleCnt="6" custLinFactNeighborX="-4363" custLinFactNeighborY="-49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EA5691-2931-4BBB-A487-0E34C4B03D7E}" type="pres">
      <dgm:prSet presAssocID="{255BB046-118B-4227-97B8-79F3B9986A7A}" presName="sibTrans" presStyleCnt="0"/>
      <dgm:spPr/>
    </dgm:pt>
    <dgm:pt modelId="{9945249D-DB6B-4E65-A7B7-EA3E6520CBEA}" type="pres">
      <dgm:prSet presAssocID="{3F088F3D-96A6-4B75-B42C-5BC754D6DF9C}" presName="node" presStyleLbl="node1" presStyleIdx="5" presStyleCnt="6" custLinFactNeighborX="-3048" custLinFactNeighborY="-49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F7FE79-D62B-4C05-B87B-E0077A0C0094}" type="presOf" srcId="{D46DDB91-BA14-43F8-97B2-1A29A3E3ACE1}" destId="{21ED58AD-395B-46C3-A496-824A583630C4}" srcOrd="0" destOrd="0" presId="urn:microsoft.com/office/officeart/2005/8/layout/default#2"/>
    <dgm:cxn modelId="{5040226E-B50F-46E9-8C91-3190B7D63747}" srcId="{3A004BFF-004F-454F-BE51-394B82C01312}" destId="{1E917AB1-D1D3-437F-9DD8-6C2F93D78317}" srcOrd="2" destOrd="0" parTransId="{DA341C1B-CE24-47AD-88A1-0AD2A874C1EC}" sibTransId="{46A510B6-52B3-4152-A139-578C48B34D34}"/>
    <dgm:cxn modelId="{8307CAC1-A140-4032-B7A2-CFB8A593D94C}" type="presOf" srcId="{1E917AB1-D1D3-437F-9DD8-6C2F93D78317}" destId="{2FA9EEF4-C6E8-4D70-8E1B-30B1DAD931C0}" srcOrd="0" destOrd="0" presId="urn:microsoft.com/office/officeart/2005/8/layout/default#2"/>
    <dgm:cxn modelId="{D5C60377-2CD1-4C69-96FF-DD547DD08F44}" type="presOf" srcId="{3F088F3D-96A6-4B75-B42C-5BC754D6DF9C}" destId="{9945249D-DB6B-4E65-A7B7-EA3E6520CBEA}" srcOrd="0" destOrd="0" presId="urn:microsoft.com/office/officeart/2005/8/layout/default#2"/>
    <dgm:cxn modelId="{AA9B8E0C-EDC8-4A9A-8B21-4E1FBFE4B754}" type="presOf" srcId="{83123960-F648-4DFA-B15E-5574C0CCC695}" destId="{452B3D55-4F76-48D4-9E6F-615996C0E805}" srcOrd="0" destOrd="0" presId="urn:microsoft.com/office/officeart/2005/8/layout/default#2"/>
    <dgm:cxn modelId="{AE9A8DDB-E018-4000-821E-E9701AE4FB63}" srcId="{3A004BFF-004F-454F-BE51-394B82C01312}" destId="{3F088F3D-96A6-4B75-B42C-5BC754D6DF9C}" srcOrd="5" destOrd="0" parTransId="{A49D3E42-FEA5-434F-BC0A-DD4340CD35D9}" sibTransId="{BC90B872-6677-4DCA-AE6F-771E24D4D33B}"/>
    <dgm:cxn modelId="{D31D4A40-7E9D-4217-8552-2378CF7EF35E}" srcId="{3A004BFF-004F-454F-BE51-394B82C01312}" destId="{83123960-F648-4DFA-B15E-5574C0CCC695}" srcOrd="4" destOrd="0" parTransId="{83FB8711-EC4E-47D9-BD54-5C460B80DEC6}" sibTransId="{255BB046-118B-4227-97B8-79F3B9986A7A}"/>
    <dgm:cxn modelId="{AD7E468B-26BE-4A00-A3D1-8939FFEB2D24}" srcId="{3A004BFF-004F-454F-BE51-394B82C01312}" destId="{03BB6B17-FC7E-4422-8B50-ACCDF5271BB9}" srcOrd="1" destOrd="0" parTransId="{A0DAC0B0-780E-47C2-9FA3-14DA5B81D903}" sibTransId="{A3949726-74C5-4BFC-9DB5-A291340014E7}"/>
    <dgm:cxn modelId="{79AD7C57-DEE5-4BA3-BEBE-86F7251EFA66}" srcId="{3A004BFF-004F-454F-BE51-394B82C01312}" destId="{D46DDB91-BA14-43F8-97B2-1A29A3E3ACE1}" srcOrd="3" destOrd="0" parTransId="{1A1D21CD-5C3D-4447-80B2-FE3549C2C412}" sibTransId="{D4C6AE5A-D045-453E-A6F4-BEF43ED8305B}"/>
    <dgm:cxn modelId="{56D67490-2FDB-430D-B200-3E3D1C34DC1A}" type="presOf" srcId="{03BB6B17-FC7E-4422-8B50-ACCDF5271BB9}" destId="{D21BA05A-26D5-46FF-BCA5-B176D21EB9AC}" srcOrd="0" destOrd="0" presId="urn:microsoft.com/office/officeart/2005/8/layout/default#2"/>
    <dgm:cxn modelId="{B0943C75-7CC0-412F-8B64-687BA73F2670}" type="presOf" srcId="{3A004BFF-004F-454F-BE51-394B82C01312}" destId="{36F6DAE6-A5FE-47A0-8A95-883E12265DBF}" srcOrd="0" destOrd="0" presId="urn:microsoft.com/office/officeart/2005/8/layout/default#2"/>
    <dgm:cxn modelId="{AC907455-BA22-4CB5-B2E5-0EC07CC7F587}" type="presOf" srcId="{B0B6305C-F33C-42AD-9EA4-35C0733F718C}" destId="{6F6FC00F-5F9D-4127-ACFE-8DA920B717BA}" srcOrd="0" destOrd="0" presId="urn:microsoft.com/office/officeart/2005/8/layout/default#2"/>
    <dgm:cxn modelId="{A86F6AA5-5B3E-4E59-B4B8-98EF43A271FA}" srcId="{3A004BFF-004F-454F-BE51-394B82C01312}" destId="{B0B6305C-F33C-42AD-9EA4-35C0733F718C}" srcOrd="0" destOrd="0" parTransId="{CC4EAC45-B691-4AAA-96CE-7E60AF03C2F1}" sibTransId="{C85322C9-362E-49F8-876A-A555A8A6D8CB}"/>
    <dgm:cxn modelId="{8115C77C-69BE-4488-829F-F0A30AC7653C}" type="presParOf" srcId="{36F6DAE6-A5FE-47A0-8A95-883E12265DBF}" destId="{6F6FC00F-5F9D-4127-ACFE-8DA920B717BA}" srcOrd="0" destOrd="0" presId="urn:microsoft.com/office/officeart/2005/8/layout/default#2"/>
    <dgm:cxn modelId="{8414FC29-C59B-4F68-AF3C-45EEAFAFB18A}" type="presParOf" srcId="{36F6DAE6-A5FE-47A0-8A95-883E12265DBF}" destId="{942D2586-1AFE-48F2-8C7D-575937A8E78F}" srcOrd="1" destOrd="0" presId="urn:microsoft.com/office/officeart/2005/8/layout/default#2"/>
    <dgm:cxn modelId="{2F8F9D39-112F-41FA-B001-BC69FAE958FD}" type="presParOf" srcId="{36F6DAE6-A5FE-47A0-8A95-883E12265DBF}" destId="{D21BA05A-26D5-46FF-BCA5-B176D21EB9AC}" srcOrd="2" destOrd="0" presId="urn:microsoft.com/office/officeart/2005/8/layout/default#2"/>
    <dgm:cxn modelId="{69B14EF0-8939-4841-B2DB-2ED40D6AD2AE}" type="presParOf" srcId="{36F6DAE6-A5FE-47A0-8A95-883E12265DBF}" destId="{01D6D937-1B3C-43DD-817F-7206BBBEED2F}" srcOrd="3" destOrd="0" presId="urn:microsoft.com/office/officeart/2005/8/layout/default#2"/>
    <dgm:cxn modelId="{6006FF09-87D8-4AEB-994D-7D0967399DEA}" type="presParOf" srcId="{36F6DAE6-A5FE-47A0-8A95-883E12265DBF}" destId="{2FA9EEF4-C6E8-4D70-8E1B-30B1DAD931C0}" srcOrd="4" destOrd="0" presId="urn:microsoft.com/office/officeart/2005/8/layout/default#2"/>
    <dgm:cxn modelId="{CDA7E212-FB9A-4494-BE83-C1BAC424B017}" type="presParOf" srcId="{36F6DAE6-A5FE-47A0-8A95-883E12265DBF}" destId="{DAD08747-FA3D-4DD4-92A3-9370C560A633}" srcOrd="5" destOrd="0" presId="urn:microsoft.com/office/officeart/2005/8/layout/default#2"/>
    <dgm:cxn modelId="{79267217-A98A-4CED-9DEE-1EA3660C142E}" type="presParOf" srcId="{36F6DAE6-A5FE-47A0-8A95-883E12265DBF}" destId="{21ED58AD-395B-46C3-A496-824A583630C4}" srcOrd="6" destOrd="0" presId="urn:microsoft.com/office/officeart/2005/8/layout/default#2"/>
    <dgm:cxn modelId="{6509AD00-422B-454C-8492-35DEAD0D2BE5}" type="presParOf" srcId="{36F6DAE6-A5FE-47A0-8A95-883E12265DBF}" destId="{48C0F42A-D88C-42FC-B6A0-4A346A218039}" srcOrd="7" destOrd="0" presId="urn:microsoft.com/office/officeart/2005/8/layout/default#2"/>
    <dgm:cxn modelId="{95339849-0F63-40BF-A24F-C3FF3DCBC209}" type="presParOf" srcId="{36F6DAE6-A5FE-47A0-8A95-883E12265DBF}" destId="{452B3D55-4F76-48D4-9E6F-615996C0E805}" srcOrd="8" destOrd="0" presId="urn:microsoft.com/office/officeart/2005/8/layout/default#2"/>
    <dgm:cxn modelId="{69509E0F-5511-47DE-9FD8-802972FA5DFA}" type="presParOf" srcId="{36F6DAE6-A5FE-47A0-8A95-883E12265DBF}" destId="{31EA5691-2931-4BBB-A487-0E34C4B03D7E}" srcOrd="9" destOrd="0" presId="urn:microsoft.com/office/officeart/2005/8/layout/default#2"/>
    <dgm:cxn modelId="{EC00C57F-C9C0-4338-A87D-018ECC901CD3}" type="presParOf" srcId="{36F6DAE6-A5FE-47A0-8A95-883E12265DBF}" destId="{9945249D-DB6B-4E65-A7B7-EA3E6520CBEA}" srcOrd="1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6FC00F-5F9D-4127-ACFE-8DA920B717BA}">
      <dsp:nvSpPr>
        <dsp:cNvPr id="0" name=""/>
        <dsp:cNvSpPr/>
      </dsp:nvSpPr>
      <dsp:spPr>
        <a:xfrm>
          <a:off x="0" y="581908"/>
          <a:ext cx="2781590" cy="1668954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    </a:t>
          </a: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программа «Развитие культуры в Екатериновском сельском поселении Партизанского муниципального района  на 2015 - 2019 годы»</a:t>
          </a:r>
        </a:p>
      </dsp:txBody>
      <dsp:txXfrm>
        <a:off x="0" y="581908"/>
        <a:ext cx="2781590" cy="1668954"/>
      </dsp:txXfrm>
    </dsp:sp>
    <dsp:sp modelId="{D21BA05A-26D5-46FF-BCA5-B176D21EB9AC}">
      <dsp:nvSpPr>
        <dsp:cNvPr id="0" name=""/>
        <dsp:cNvSpPr/>
      </dsp:nvSpPr>
      <dsp:spPr>
        <a:xfrm>
          <a:off x="2952340" y="576067"/>
          <a:ext cx="2808182" cy="1701398"/>
        </a:xfrm>
        <a:prstGeom prst="rect">
          <a:avLst/>
        </a:prstGeom>
        <a:solidFill>
          <a:srgbClr val="FFC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«Материально-техническое обеспечение деятельности муниципального казённого учреждения культуры, спорта и административно-хозяйственного обеспечения деятельности Администрации Екатериновского сельского поселения на 2018-2020 годы»</a:t>
          </a:r>
          <a:endParaRPr lang="ru-RU" sz="1200" b="0" i="0" u="none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52340" y="576067"/>
        <a:ext cx="2808182" cy="1701398"/>
      </dsp:txXfrm>
    </dsp:sp>
    <dsp:sp modelId="{2FA9EEF4-C6E8-4D70-8E1B-30B1DAD931C0}">
      <dsp:nvSpPr>
        <dsp:cNvPr id="0" name=""/>
        <dsp:cNvSpPr/>
      </dsp:nvSpPr>
      <dsp:spPr>
        <a:xfrm>
          <a:off x="5957375" y="576058"/>
          <a:ext cx="2781590" cy="1633054"/>
        </a:xfrm>
        <a:prstGeom prst="rect">
          <a:avLst/>
        </a:prstGeom>
        <a:solidFill>
          <a:srgbClr val="92D05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«Обеспечение пожарной безопасности в населенных пунктах Екатериновского сельского поселения на 2018-2020 годы»</a:t>
          </a:r>
          <a:endParaRPr lang="ru-RU" sz="1400" b="0" u="none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57375" y="576058"/>
        <a:ext cx="2781590" cy="1633054"/>
      </dsp:txXfrm>
    </dsp:sp>
    <dsp:sp modelId="{21ED58AD-395B-46C3-A496-824A583630C4}">
      <dsp:nvSpPr>
        <dsp:cNvPr id="0" name=""/>
        <dsp:cNvSpPr/>
      </dsp:nvSpPr>
      <dsp:spPr>
        <a:xfrm>
          <a:off x="0" y="2520059"/>
          <a:ext cx="2781590" cy="1668954"/>
        </a:xfrm>
        <a:prstGeom prst="rect">
          <a:avLst/>
        </a:prstGeom>
        <a:solidFill>
          <a:srgbClr val="00B0F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программа "Уличное освещение  Екатериновского  сельского поселения на 2017-2019 годы</a:t>
          </a:r>
          <a:r>
            <a:rPr lang="ru-RU" sz="14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"</a:t>
          </a:r>
        </a:p>
      </dsp:txBody>
      <dsp:txXfrm>
        <a:off x="0" y="2520059"/>
        <a:ext cx="2781590" cy="1668954"/>
      </dsp:txXfrm>
    </dsp:sp>
    <dsp:sp modelId="{452B3D55-4F76-48D4-9E6F-615996C0E805}">
      <dsp:nvSpPr>
        <dsp:cNvPr id="0" name=""/>
        <dsp:cNvSpPr/>
      </dsp:nvSpPr>
      <dsp:spPr>
        <a:xfrm>
          <a:off x="2952340" y="2520276"/>
          <a:ext cx="2781590" cy="1668954"/>
        </a:xfrm>
        <a:prstGeom prst="rect">
          <a:avLst/>
        </a:prstGeom>
        <a:solidFill>
          <a:srgbClr val="00B05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программа "Благоустройство в Екатериновском сельском поселении на 2017-2019 годы</a:t>
          </a:r>
          <a:r>
            <a:rPr lang="ru-RU" sz="14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"</a:t>
          </a:r>
        </a:p>
      </dsp:txBody>
      <dsp:txXfrm>
        <a:off x="2952340" y="2520276"/>
        <a:ext cx="2781590" cy="1668954"/>
      </dsp:txXfrm>
    </dsp:sp>
    <dsp:sp modelId="{9945249D-DB6B-4E65-A7B7-EA3E6520CBEA}">
      <dsp:nvSpPr>
        <dsp:cNvPr id="0" name=""/>
        <dsp:cNvSpPr/>
      </dsp:nvSpPr>
      <dsp:spPr>
        <a:xfrm>
          <a:off x="6048667" y="2520276"/>
          <a:ext cx="2781590" cy="1668954"/>
        </a:xfrm>
        <a:prstGeom prst="rect">
          <a:avLst/>
        </a:prstGeom>
        <a:solidFill>
          <a:srgbClr val="FF0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«Формирование современной городской среды на территории Екатериновского сельского поселения Партизанского муниципального района Приморского края на 2018-2024 годы»</a:t>
          </a:r>
          <a:endParaRPr lang="ru-RU" sz="1200" kern="1200" baseline="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048667" y="2520276"/>
        <a:ext cx="2781590" cy="16689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EA63F4C-FB45-4E03-A157-EF2F7697DA27}" type="datetimeFigureOut">
              <a:rPr lang="ru-RU"/>
              <a:pPr>
                <a:defRPr/>
              </a:pPr>
              <a:t>19.05.2020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8C5A2AA-79C9-496D-B0F9-8FE17A899B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658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51565638-7DAB-4B39-AD7E-8C0F2B6C3A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117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72FEC299-12C3-4F38-8FAF-937CDA1FF5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720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72FEC299-12C3-4F38-8FAF-937CDA1FF5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7659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72FEC299-12C3-4F38-8FAF-937CDA1FF5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0583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72FEC299-12C3-4F38-8FAF-937CDA1FF5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2843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72FEC299-12C3-4F38-8FAF-937CDA1FF5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623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1F0A6E-1B41-43FC-87E9-06319EF8F8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9774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2CA30E-980C-4540-BC3D-B07B2D70A8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9488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AEFDE-106C-4087-8E9A-9742465FB0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01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F1A42B-FA4E-4626-BC51-469E492B7A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455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4BA8339-2EB9-4AC2-8822-FE107D4BB8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174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152BE90D-FF8A-4A58-B486-A961E89413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978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99F689D3-43EC-4A67-B03C-75D2F7ADA9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247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705B2D-06D4-4E31-8F85-6066FB390C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09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835D9B-80FE-47D2-955A-C341884694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67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053B31-D351-4E3B-9730-7A073D9A15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166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C35D5FF7-D8F7-4E92-B99E-BD24B79635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43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72FEC299-12C3-4F38-8FAF-937CDA1FF5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58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  <p:sldLayoutId id="2147483926" r:id="rId12"/>
    <p:sldLayoutId id="2147483927" r:id="rId13"/>
    <p:sldLayoutId id="2147483928" r:id="rId14"/>
    <p:sldLayoutId id="2147483929" r:id="rId15"/>
    <p:sldLayoutId id="2147483930" r:id="rId16"/>
    <p:sldLayoutId id="21474839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chart" Target="../charts/chart8.xml"/><Relationship Id="rId4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76673"/>
            <a:ext cx="7772400" cy="165618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Открытый бюджет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35874" y="2204864"/>
            <a:ext cx="8064896" cy="3816424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Clr>
                <a:srgbClr val="FFFF00"/>
              </a:buClr>
              <a:defRPr/>
            </a:pPr>
            <a:r>
              <a:rPr lang="ru-RU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   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Решение Муниципального комитета 	 Екатериновского сельского поселения Партизанского муниципального района № 31 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18.12.2018 </a:t>
            </a:r>
          </a:p>
          <a:p>
            <a:pPr algn="ctr" eaLnBrk="1" hangingPunct="1">
              <a:lnSpc>
                <a:spcPct val="90000"/>
              </a:lnSpc>
              <a:buClr>
                <a:srgbClr val="FFFF00"/>
              </a:buClr>
              <a:defRPr/>
            </a:pP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муниципального правового акта «О бюджете Екатериновского сельского поселения на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 (во втором чтении)»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2633" y="620688"/>
            <a:ext cx="6798734" cy="130386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поступлений безвозмездных поступлений в бюджет Екатериновского сельского поселения за 2017 – 2021 годы (в рублях)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903773453"/>
              </p:ext>
            </p:extLst>
          </p:nvPr>
        </p:nvGraphicFramePr>
        <p:xfrm>
          <a:off x="179512" y="2276872"/>
          <a:ext cx="878497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798734" cy="1303867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доходов и расходов бюджета Екатериновского сельского поселения за 2017 – 2021 годы (в рублях)</a:t>
            </a:r>
            <a:r>
              <a:rPr lang="ru-RU" sz="24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i="1" dirty="0">
              <a:solidFill>
                <a:schemeClr val="bg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786381788"/>
              </p:ext>
            </p:extLst>
          </p:nvPr>
        </p:nvGraphicFramePr>
        <p:xfrm>
          <a:off x="251520" y="1628800"/>
          <a:ext cx="871296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415753"/>
            <a:ext cx="7488832" cy="8396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Екатериновского сельского поселения за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2017-2021 годы (в рублях)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3" name="Object 5"/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" y="2870200"/>
          <a:ext cx="4038600" cy="198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8" name="Диаграмма" r:id="rId3" imgW="8229600" imgH="4048110" progId="MSGraph.Chart.8">
                  <p:embed followColorScheme="full"/>
                </p:oleObj>
              </mc:Choice>
              <mc:Fallback>
                <p:oleObj name="Диаграмма" r:id="rId3" imgW="8229600" imgH="4048110" progId="MSGraph.Chart.8">
                  <p:embed followColorScheme="full"/>
                  <p:pic>
                    <p:nvPicPr>
                      <p:cNvPr id="0" name="Picture 2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70200"/>
                        <a:ext cx="4038600" cy="198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24138412"/>
              </p:ext>
            </p:extLst>
          </p:nvPr>
        </p:nvGraphicFramePr>
        <p:xfrm>
          <a:off x="473075" y="1384300"/>
          <a:ext cx="8318500" cy="446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798734" cy="1303867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Екатериновского сельского поселения в 2019 году</a:t>
            </a:r>
            <a:endParaRPr lang="ru-RU" sz="20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0680498"/>
              </p:ext>
            </p:extLst>
          </p:nvPr>
        </p:nvGraphicFramePr>
        <p:xfrm>
          <a:off x="571472" y="1928802"/>
          <a:ext cx="8358246" cy="466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764704"/>
            <a:ext cx="7211144" cy="9110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Муниципальные целевые программы Екатериновского сельского поселения на 2019 год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>                                                                                            </a:t>
            </a:r>
            <a:endParaRPr lang="ru-RU" sz="1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3570962"/>
              </p:ext>
            </p:extLst>
          </p:nvPr>
        </p:nvGraphicFramePr>
        <p:xfrm>
          <a:off x="107504" y="1556792"/>
          <a:ext cx="892899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7067128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alt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мониторинга сельских поселений Партизанского муниципального района за 2018 </a:t>
            </a:r>
            <a:r>
              <a:rPr lang="ru-RU" alt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400" i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4865416"/>
              </p:ext>
            </p:extLst>
          </p:nvPr>
        </p:nvGraphicFramePr>
        <p:xfrm>
          <a:off x="971600" y="1628799"/>
          <a:ext cx="7344816" cy="39945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85880"/>
                <a:gridCol w="2134751"/>
                <a:gridCol w="2124185"/>
              </a:tblGrid>
              <a:tr h="23930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муниципального образования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мониторинга за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913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 - комплексная оценка качества, с учетом несоответствий значения индикаторов (10%)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Степень качества управления бюджетного процесса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8289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Владимиро -Александровское сельское поселение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57,07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8289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Екатериновское сельское поселение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56,64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8289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Золотодолинское</a:t>
                      </a:r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сельское поселение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49,54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3930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Новицкое сельское поселение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56,95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8289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Новолитовское</a:t>
                      </a:r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сельское поселение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46,66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4460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Сергеевское</a:t>
                      </a:r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сельское поселение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48,06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8335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936103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rgbClr val="002060"/>
                </a:solidFill>
              </a:rPr>
              <a:t>В состав Екатериновского сельского поселения  входят 5 населенных пунктов</a:t>
            </a:r>
            <a:endParaRPr lang="ru-RU" sz="2600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416132"/>
              </p:ext>
            </p:extLst>
          </p:nvPr>
        </p:nvGraphicFramePr>
        <p:xfrm>
          <a:off x="1691680" y="1340768"/>
          <a:ext cx="5472607" cy="45105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399"/>
                <a:gridCol w="1872208"/>
              </a:tblGrid>
              <a:tr h="2998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Наименование населенного пункта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 smtClean="0">
                          <a:effectLst/>
                        </a:rPr>
                        <a:t>2019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7164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Численность постоянного населения, всего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1833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с. Екатериновка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</a:rPr>
                        <a:t>3720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10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п. Боец Кузнецов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789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10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с. Голубовка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632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10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с. Новая Сила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573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10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ж/д разъезд 151 км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17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349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Итого по поселению</a:t>
                      </a:r>
                      <a:b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</a:b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</a:rPr>
                        <a:t>5731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088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Основные принципы формирования бюджета на 2019 год и на плановый период 2020 и 2021 годов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проведение эффективной бюджетной политики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формирование устойчивой собственной доходной базы и создание стимулов по ее наращиванию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программно-целевой метод бюджетного планирования</a:t>
            </a:r>
          </a:p>
          <a:p>
            <a:pPr marL="0" indent="0" eaLnBrk="1" hangingPunct="1">
              <a:buClr>
                <a:schemeClr val="tx1"/>
              </a:buClr>
              <a:buNone/>
              <a:defRPr/>
            </a:pPr>
            <a:endParaRPr lang="ru-RU" sz="2400" dirty="0" smtClean="0">
              <a:solidFill>
                <a:srgbClr val="000066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ru-RU" sz="2400" dirty="0" smtClean="0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20688"/>
            <a:ext cx="7992888" cy="93610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бюджета Екатериновского сельского поселения на 2019 год и плановый период 2020 и 2021 годов (в рублях) </a:t>
            </a:r>
          </a:p>
        </p:txBody>
      </p:sp>
      <p:graphicFrame>
        <p:nvGraphicFramePr>
          <p:cNvPr id="33942" name="Group 15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624986366"/>
              </p:ext>
            </p:extLst>
          </p:nvPr>
        </p:nvGraphicFramePr>
        <p:xfrm>
          <a:off x="395535" y="1844824"/>
          <a:ext cx="8568953" cy="4537786"/>
        </p:xfrm>
        <a:graphic>
          <a:graphicData uri="http://schemas.openxmlformats.org/drawingml/2006/table">
            <a:tbl>
              <a:tblPr/>
              <a:tblGrid>
                <a:gridCol w="2889449"/>
                <a:gridCol w="1431032"/>
                <a:gridCol w="1440160"/>
                <a:gridCol w="1368152"/>
                <a:gridCol w="1440160"/>
              </a:tblGrid>
              <a:tr h="6316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28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I.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Доходы, всего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из них: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14 425 084,26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18 524 133,47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8 579 100,00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8 320 100,00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60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6 378 231,77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6 643 572,44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3 190 000,00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3 195 000,00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22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8 046 852,49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11 880 561,03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5 389 100,00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5 125 100,00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440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II.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Расходы, 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12 706 844,49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17 388 661,03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8 364 622,00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7 904 095,00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899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 том числе условно-утвержденные расходы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214 478,00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416 005,00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60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III.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Дефицит (-), профицит (+)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1 718 239,17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1 135 472,44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548680"/>
            <a:ext cx="6798734" cy="1303867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налоговых и неналоговых доходов 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 Екатериновского сельского поселения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2017 – 2021 годы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186433601"/>
              </p:ext>
            </p:extLst>
          </p:nvPr>
        </p:nvGraphicFramePr>
        <p:xfrm>
          <a:off x="755576" y="1628800"/>
          <a:ext cx="772852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192684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Екатериновского сельского поселения в 2019 году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578495547"/>
              </p:ext>
            </p:extLst>
          </p:nvPr>
        </p:nvGraphicFramePr>
        <p:xfrm>
          <a:off x="107504" y="1268760"/>
          <a:ext cx="8928992" cy="5344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48680"/>
            <a:ext cx="7283152" cy="165618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поступлений налога 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доходы физических лиц в бюджет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Екатериновского сельского поселения (в рублях)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НДФЛ за 2017-2021 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годы </a:t>
            </a:r>
            <a:endPara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842296482"/>
              </p:ext>
            </p:extLst>
          </p:nvPr>
        </p:nvGraphicFramePr>
        <p:xfrm>
          <a:off x="107504" y="2420888"/>
          <a:ext cx="892899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548680"/>
            <a:ext cx="6120680" cy="165618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поступлений 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НАЛОГИ НА ИМУЩЕСТВО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бюджет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Екатериновского сельского поселения за 2017-2021 годы(в рублях)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923321885"/>
              </p:ext>
            </p:extLst>
          </p:nvPr>
        </p:nvGraphicFramePr>
        <p:xfrm>
          <a:off x="107504" y="2420888"/>
          <a:ext cx="892899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01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6629" y="548680"/>
            <a:ext cx="6798734" cy="1303867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поступлений неналоговых доходов бюджета Екатериновского сельского поселения </a:t>
            </a:r>
            <a:b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2017-2021 годы (в рублях)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346636065"/>
              </p:ext>
            </p:extLst>
          </p:nvPr>
        </p:nvGraphicFramePr>
        <p:xfrm>
          <a:off x="179512" y="1628800"/>
          <a:ext cx="871296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701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2892</TotalTime>
  <Words>529</Words>
  <Application>Microsoft Office PowerPoint</Application>
  <PresentationFormat>Экран (4:3)</PresentationFormat>
  <Paragraphs>149</Paragraphs>
  <Slides>15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Arial</vt:lpstr>
      <vt:lpstr>Calibri</vt:lpstr>
      <vt:lpstr>Century Gothic</vt:lpstr>
      <vt:lpstr>Tahoma</vt:lpstr>
      <vt:lpstr>Times New Roman</vt:lpstr>
      <vt:lpstr>Wingdings</vt:lpstr>
      <vt:lpstr>Wingdings 3</vt:lpstr>
      <vt:lpstr>Легкий дым</vt:lpstr>
      <vt:lpstr>Диаграмма</vt:lpstr>
      <vt:lpstr>Открытый бюджет</vt:lpstr>
      <vt:lpstr>В состав Екатериновского сельского поселения  входят 5 населенных пунктов</vt:lpstr>
      <vt:lpstr>Основные принципы формирования бюджета на 2019 год и на плановый период 2020 и 2021 годов</vt:lpstr>
      <vt:lpstr>Основные параметры бюджета Екатериновского сельского поселения на 2019 год и плановый период 2020 и 2021 годов (в рублях) </vt:lpstr>
      <vt:lpstr>Динамика налоговых и неналоговых доходов  бюджета Екатериновского сельского поселения за 2017 – 2021 годы</vt:lpstr>
      <vt:lpstr>Структура налоговых и неналоговых доходов бюджета Екатериновского сельского поселения в 2019 году</vt:lpstr>
      <vt:lpstr>Динамика поступлений налога  на доходы физических лиц в бюджет  Екатериновского сельского поселения (в рублях) НДФЛ за 2017-2021 годы </vt:lpstr>
      <vt:lpstr>Динамика поступлений НАЛОГИ НА ИМУЩЕСТВО в бюджет  Екатериновского сельского поселения за 2017-2021 годы(в рублях) </vt:lpstr>
      <vt:lpstr>Динамика поступлений неналоговых доходов бюджета Екатериновского сельского поселения  за 2017-2021 годы (в рублях)</vt:lpstr>
      <vt:lpstr>Динамика поступлений безвозмездных поступлений в бюджет Екатериновского сельского поселения за 2017 – 2021 годы (в рублях)</vt:lpstr>
      <vt:lpstr>Динамика доходов и расходов бюджета Екатериновского сельского поселения за 2017 – 2021 годы (в рублях))</vt:lpstr>
      <vt:lpstr>Динамика расходов бюджета Екатериновского сельского поселения за  2017-2021 годы (в рублях)  </vt:lpstr>
      <vt:lpstr>Расходы бюджета Екатериновского сельского поселения в 2019 году</vt:lpstr>
      <vt:lpstr>Муниципальные целевые программы Екатериновского сельского поселения на 2019 год                                                                                             </vt:lpstr>
      <vt:lpstr>Результаты мониторинга сельских поселений Партизанского муниципального района за 2018 год</vt:lpstr>
    </vt:vector>
  </TitlesOfParts>
  <Company>MoBIL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Admin</dc:creator>
  <cp:lastModifiedBy>GlavBux</cp:lastModifiedBy>
  <cp:revision>317</cp:revision>
  <dcterms:created xsi:type="dcterms:W3CDTF">2013-09-17T11:29:55Z</dcterms:created>
  <dcterms:modified xsi:type="dcterms:W3CDTF">2020-05-19T02:30:48Z</dcterms:modified>
</cp:coreProperties>
</file>