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</p:sldMasterIdLst>
  <p:notesMasterIdLst>
    <p:notesMasterId r:id="rId25"/>
  </p:notesMasterIdLst>
  <p:sldIdLst>
    <p:sldId id="256" r:id="rId2"/>
    <p:sldId id="287" r:id="rId3"/>
    <p:sldId id="257" r:id="rId4"/>
    <p:sldId id="258" r:id="rId5"/>
    <p:sldId id="291" r:id="rId6"/>
    <p:sldId id="296" r:id="rId7"/>
    <p:sldId id="298" r:id="rId8"/>
    <p:sldId id="293" r:id="rId9"/>
    <p:sldId id="278" r:id="rId10"/>
    <p:sldId id="279" r:id="rId11"/>
    <p:sldId id="263" r:id="rId12"/>
    <p:sldId id="289" r:id="rId13"/>
    <p:sldId id="288" r:id="rId14"/>
    <p:sldId id="285" r:id="rId15"/>
    <p:sldId id="292" r:id="rId16"/>
    <p:sldId id="294" r:id="rId17"/>
    <p:sldId id="284" r:id="rId18"/>
    <p:sldId id="273" r:id="rId19"/>
    <p:sldId id="269" r:id="rId20"/>
    <p:sldId id="266" r:id="rId21"/>
    <p:sldId id="295" r:id="rId22"/>
    <p:sldId id="286" r:id="rId23"/>
    <p:sldId id="29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A29C3A-E819-41C9-942A-72603EA32F02}">
          <p14:sldIdLst>
            <p14:sldId id="256"/>
            <p14:sldId id="287"/>
            <p14:sldId id="257"/>
            <p14:sldId id="258"/>
            <p14:sldId id="291"/>
            <p14:sldId id="296"/>
            <p14:sldId id="298"/>
            <p14:sldId id="293"/>
            <p14:sldId id="278"/>
            <p14:sldId id="279"/>
            <p14:sldId id="263"/>
            <p14:sldId id="289"/>
          </p14:sldIdLst>
        </p14:section>
        <p14:section name="Раздел без заголовка" id="{0488D210-BA0B-48AA-9257-167A8995B784}">
          <p14:sldIdLst>
            <p14:sldId id="288"/>
            <p14:sldId id="285"/>
            <p14:sldId id="292"/>
            <p14:sldId id="294"/>
            <p14:sldId id="284"/>
            <p14:sldId id="273"/>
            <p14:sldId id="269"/>
            <p14:sldId id="266"/>
            <p14:sldId id="295"/>
            <p14:sldId id="286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56E-2"/>
          <c:y val="3.3809681089880285E-2"/>
          <c:w val="0.9638481882689055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929792508785640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6</a:t>
                    </a:r>
                    <a:r>
                      <a:rPr lang="en-US" sz="1600" baseline="0" dirty="0" smtClean="0"/>
                      <a:t> 643 572,44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705128536899692"/>
                  <c:y val="4.6127353370992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047822869061613"/>
                  <c:y val="4.6127353370992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 Прогноз</c:v>
                </c:pt>
                <c:pt idx="4">
                  <c:v>2022г.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6378231.7699999996</c:v>
                </c:pt>
                <c:pt idx="1">
                  <c:v>6643572.4400000004</c:v>
                </c:pt>
                <c:pt idx="2">
                  <c:v>6370060.1799999997</c:v>
                </c:pt>
                <c:pt idx="3">
                  <c:v>4081000</c:v>
                </c:pt>
                <c:pt idx="4">
                  <c:v>4100000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432641695952135E-3"/>
                  <c:y val="-5.155410082640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865283391903667E-3"/>
                  <c:y val="-4.0700605915582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05046470236835E-16"/>
                  <c:y val="-4.884072709869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884072709869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accent2"/>
                </a:solidFill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 Прогноз</c:v>
                </c:pt>
                <c:pt idx="4">
                  <c:v>2022г. Прогноз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1">
                  <c:v>104.1600976503869</c:v>
                </c:pt>
                <c:pt idx="2">
                  <c:v>95.883054448940413</c:v>
                </c:pt>
                <c:pt idx="3">
                  <c:v>64.06532881452307</c:v>
                </c:pt>
                <c:pt idx="4">
                  <c:v>100.46557216368537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16925824"/>
        <c:axId val="505445696"/>
      </c:barChart>
      <c:catAx>
        <c:axId val="216925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5445696"/>
        <c:crosses val="autoZero"/>
        <c:auto val="1"/>
        <c:lblAlgn val="ctr"/>
        <c:lblOffset val="100"/>
        <c:noMultiLvlLbl val="0"/>
      </c:catAx>
      <c:valAx>
        <c:axId val="50544569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216925824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61948471376149639"/>
          <c:y val="1.5410253561570079E-2"/>
          <c:w val="0.38051528623850367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446660048525074"/>
          <c:y val="4.0174067354643246E-2"/>
          <c:w val="0.6379897081327881"/>
          <c:h val="0.431412844325091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2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63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2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41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1.2567152036870402E-2"/>
                  <c:y val="-1.21710201883027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14,07%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953435281384505E-2"/>
                  <c:y val="5.66729130787730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0,55%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385238109744078"/>
                  <c:y val="-0.235985246524939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76,17%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092312323720305E-2"/>
                  <c:y val="-2.8434793412429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0,15%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9548723976905788E-5"/>
                  <c:y val="-4.38082756109218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6,25%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1,33%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0,06%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 - 886 258,50 руб. (13,9%)</c:v>
                </c:pt>
                <c:pt idx="1">
                  <c:v>Налоги на совокупный доход - 18 381,21руб. (0,3%)</c:v>
                </c:pt>
                <c:pt idx="2">
                  <c:v>Налоги на имущество  - 4 808 692,17руб. (75,49%)</c:v>
                </c:pt>
                <c:pt idx="3">
                  <c:v>Государственная пошлина - 4500,00 руб. (0,07%)</c:v>
                </c:pt>
                <c:pt idx="4">
                  <c:v>Доходы от использования имущества, находящегося в государственной и муниципальной собственности - 385 680,66 руб. (6,1%)</c:v>
                </c:pt>
                <c:pt idx="5">
                  <c:v>Доходы от оказания платных услуг (работ) и компенсации затрат государства - 195846,70 (3,06%)</c:v>
                </c:pt>
                <c:pt idx="6">
                  <c:v>Штрафы, санкции, возмещение ущерба - 4000,00 (0,08%)</c:v>
                </c:pt>
                <c:pt idx="7">
                  <c:v>Прочие не налоговые доходы - 65700,92 руб. (1%)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0.13900000000000001</c:v>
                </c:pt>
                <c:pt idx="1">
                  <c:v>2.8855630057799549E-3</c:v>
                </c:pt>
                <c:pt idx="2">
                  <c:v>0.75488959823296364</c:v>
                </c:pt>
                <c:pt idx="3">
                  <c:v>7.0642974679086944E-4</c:v>
                </c:pt>
                <c:pt idx="4">
                  <c:v>6.0545845581006744E-2</c:v>
                </c:pt>
                <c:pt idx="5">
                  <c:v>3.0599999999999999E-2</c:v>
                </c:pt>
                <c:pt idx="6">
                  <c:v>7.8492194087874379E-4</c:v>
                </c:pt>
                <c:pt idx="7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6.4166145517881523E-2"/>
          <c:y val="0.28364307996754712"/>
          <c:w val="0.87166759696951235"/>
          <c:h val="0.70209891983486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г. Прогноз</c:v>
                </c:pt>
                <c:pt idx="4">
                  <c:v>2022 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757034.34</c:v>
                </c:pt>
                <c:pt idx="1">
                  <c:v>934924.91</c:v>
                </c:pt>
                <c:pt idx="2">
                  <c:v>812500</c:v>
                </c:pt>
                <c:pt idx="3">
                  <c:v>788000</c:v>
                </c:pt>
                <c:pt idx="4">
                  <c:v>790000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г. Прогноз</c:v>
                </c:pt>
                <c:pt idx="4">
                  <c:v>2022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20890680"/>
        <c:axId val="220891072"/>
        <c:axId val="0"/>
      </c:bar3DChart>
      <c:catAx>
        <c:axId val="220890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891072"/>
        <c:crosses val="autoZero"/>
        <c:auto val="1"/>
        <c:lblAlgn val="ctr"/>
        <c:lblOffset val="100"/>
        <c:noMultiLvlLbl val="0"/>
      </c:catAx>
      <c:valAx>
        <c:axId val="220891072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890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23912307234676"/>
          <c:y val="1.6704162500462912E-2"/>
          <c:w val="0.15411022879178299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г. Прогноз</c:v>
                </c:pt>
                <c:pt idx="4">
                  <c:v>2022 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5024302.34</c:v>
                </c:pt>
                <c:pt idx="1">
                  <c:v>5060312.25</c:v>
                </c:pt>
                <c:pt idx="2">
                  <c:v>4808692.17</c:v>
                </c:pt>
                <c:pt idx="3">
                  <c:v>2750000</c:v>
                </c:pt>
                <c:pt idx="4">
                  <c:v>2770000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г. Прогноз</c:v>
                </c:pt>
                <c:pt idx="4">
                  <c:v>2022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505732968"/>
        <c:axId val="505733360"/>
        <c:axId val="0"/>
      </c:bar3DChart>
      <c:catAx>
        <c:axId val="505732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5733360"/>
        <c:crosses val="autoZero"/>
        <c:auto val="1"/>
        <c:lblAlgn val="ctr"/>
        <c:lblOffset val="100"/>
        <c:noMultiLvlLbl val="0"/>
      </c:catAx>
      <c:valAx>
        <c:axId val="50573336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5732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831948555895223"/>
          <c:y val="1.6704162500462912E-2"/>
          <c:w val="0.41866416724306621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 Прогноз</c:v>
                </c:pt>
                <c:pt idx="4">
                  <c:v>2022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154243.45000000001</c:v>
                </c:pt>
                <c:pt idx="1">
                  <c:v>94513.11</c:v>
                </c:pt>
                <c:pt idx="2">
                  <c:v>65700.92</c:v>
                </c:pt>
                <c:pt idx="3">
                  <c:v>63000</c:v>
                </c:pt>
                <c:pt idx="4">
                  <c:v>63000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 Прогноз</c:v>
                </c:pt>
                <c:pt idx="4">
                  <c:v>2022 г. Прогноз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405605.88</c:v>
                </c:pt>
                <c:pt idx="1">
                  <c:v>415451.92</c:v>
                </c:pt>
                <c:pt idx="2">
                  <c:v>385680.68</c:v>
                </c:pt>
                <c:pt idx="3">
                  <c:v>365000</c:v>
                </c:pt>
                <c:pt idx="4">
                  <c:v>365000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505734144"/>
        <c:axId val="507919648"/>
        <c:axId val="0"/>
      </c:bar3DChart>
      <c:catAx>
        <c:axId val="505734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7919648"/>
        <c:crosses val="autoZero"/>
        <c:auto val="1"/>
        <c:lblAlgn val="ctr"/>
        <c:lblOffset val="100"/>
        <c:noMultiLvlLbl val="0"/>
      </c:catAx>
      <c:valAx>
        <c:axId val="507919648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5057341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8912998737845156E-3"/>
                  <c:y val="-0.12256171159889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369498106767736E-3"/>
                  <c:y val="-0.21224101276882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69498106767736E-3"/>
                  <c:y val="-0.25110204327579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282496844612897E-3"/>
                  <c:y val="-0.15843343206687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825997475690312E-3"/>
                  <c:y val="-0.128540331676894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 </c:v>
                </c:pt>
                <c:pt idx="2">
                  <c:v>2020 г.</c:v>
                </c:pt>
                <c:pt idx="3">
                  <c:v>2021г. Прогноз</c:v>
                </c:pt>
                <c:pt idx="4">
                  <c:v>2022г.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8046852.4900000002</c:v>
                </c:pt>
                <c:pt idx="1">
                  <c:v>11880561.029999999</c:v>
                </c:pt>
                <c:pt idx="2">
                  <c:v>9824674</c:v>
                </c:pt>
                <c:pt idx="3">
                  <c:v>6296980</c:v>
                </c:pt>
                <c:pt idx="4">
                  <c:v>6296980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507920432"/>
        <c:axId val="507920824"/>
      </c:barChart>
      <c:catAx>
        <c:axId val="507920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507920824"/>
        <c:crosses val="autoZero"/>
        <c:auto val="1"/>
        <c:lblAlgn val="ctr"/>
        <c:lblOffset val="100"/>
        <c:noMultiLvlLbl val="0"/>
      </c:catAx>
      <c:valAx>
        <c:axId val="50792082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507920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517116495252806"/>
          <c:y val="3.5909851824373569E-2"/>
          <c:w val="0.28043912698224788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33333486361937"/>
          <c:y val="6.9734513625470188E-2"/>
          <c:w val="0.66546841443696358"/>
          <c:h val="0.77240132874015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6236868998026852E-2"/>
                  <c:y val="4.140214579332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6754226573553E-2"/>
                  <c:y val="-9.78065929182472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728038482409262E-2"/>
                  <c:y val="5.6446109162472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439936425796585E-2"/>
                  <c:y val="1.9257582490834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57597457031874E-2"/>
                  <c:y val="-2.1055398606504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 </c:v>
                </c:pt>
                <c:pt idx="2">
                  <c:v>2020 г.</c:v>
                </c:pt>
                <c:pt idx="3">
                  <c:v>2021 г. Прогноз</c:v>
                </c:pt>
                <c:pt idx="4">
                  <c:v>2022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14425084.26</c:v>
                </c:pt>
                <c:pt idx="1">
                  <c:v>18524133.469999999</c:v>
                </c:pt>
                <c:pt idx="2" formatCode="0.00">
                  <c:v>16194734.18</c:v>
                </c:pt>
                <c:pt idx="3" formatCode="0.00">
                  <c:v>10377980</c:v>
                </c:pt>
                <c:pt idx="4" formatCode="0.00">
                  <c:v>10396980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118377113286769E-2"/>
                  <c:y val="-1.169889853508343E-2"/>
                </c:manualLayout>
              </c:layout>
              <c:tx>
                <c:rich>
                  <a:bodyPr/>
                  <a:lstStyle/>
                  <a:p>
                    <a:fld id="{2E7DD07E-5069-4603-802D-494D31240D5F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033572027350496E-2"/>
                  <c:y val="-1.1074959925087689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575974570318633E-2"/>
                  <c:y val="1.5722856190581998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355131339860308E-2"/>
                  <c:y val="-1.8162664465853E-3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 </c:v>
                </c:pt>
                <c:pt idx="2">
                  <c:v>2020 г.</c:v>
                </c:pt>
                <c:pt idx="3">
                  <c:v>2021 г. Прогноз</c:v>
                </c:pt>
                <c:pt idx="4">
                  <c:v>2022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12706844.49</c:v>
                </c:pt>
                <c:pt idx="1">
                  <c:v>17388661.030000001</c:v>
                </c:pt>
                <c:pt idx="2" formatCode="0.00">
                  <c:v>15683514</c:v>
                </c:pt>
                <c:pt idx="3" formatCode="0.00">
                  <c:v>10377980</c:v>
                </c:pt>
                <c:pt idx="4" formatCode="0.00">
                  <c:v>10396980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6621912"/>
        <c:axId val="506622304"/>
      </c:barChart>
      <c:catAx>
        <c:axId val="506621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0000CC"/>
            </a:solidFill>
          </a:ln>
        </c:spPr>
        <c:txPr>
          <a:bodyPr/>
          <a:lstStyle/>
          <a:p>
            <a:pPr>
              <a:defRPr baseline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6622304"/>
        <c:crosses val="autoZero"/>
        <c:auto val="1"/>
        <c:lblAlgn val="ctr"/>
        <c:lblOffset val="100"/>
        <c:noMultiLvlLbl val="0"/>
      </c:catAx>
      <c:valAx>
        <c:axId val="506622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6621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594"/>
          <c:y val="3.7569881889763769E-2"/>
          <c:w val="0.12789912691060037"/>
          <c:h val="0.12968479692732554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9389072549137465E-2"/>
                  <c:y val="-1.541717733044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293923183266215E-2"/>
                  <c:y val="-2.827213762458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553765702951254E-2"/>
                  <c:y val="-2.059600758860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531285688525574E-2"/>
                  <c:y val="-2.0089652972482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149966941155144E-2"/>
                  <c:y val="-2.412549177621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190929855140788E-3"/>
                  <c:y val="-2.087089860036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926579311175652E-3"/>
                  <c:y val="-5.5608294792826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 Прогноз</c:v>
                </c:pt>
                <c:pt idx="4">
                  <c:v>2021 г. Прогноз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12706844.49</c:v>
                </c:pt>
                <c:pt idx="1">
                  <c:v>17388661.030000001</c:v>
                </c:pt>
                <c:pt idx="2" formatCode="0.00">
                  <c:v>15683514</c:v>
                </c:pt>
                <c:pt idx="3" formatCode="0.00">
                  <c:v>10377980</c:v>
                </c:pt>
                <c:pt idx="4" formatCode="0.00">
                  <c:v>10396980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06507040"/>
        <c:axId val="506507432"/>
        <c:axId val="0"/>
      </c:bar3DChart>
      <c:catAx>
        <c:axId val="50650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6507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6507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6507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695166665350598E-2"/>
          <c:y val="0.13594884921442421"/>
          <c:w val="0.50906996515776159"/>
          <c:h val="0.771627593149907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2"/>
          </c:dPt>
          <c:dPt>
            <c:idx val="4"/>
            <c:bubble3D val="0"/>
            <c:explosion val="49"/>
          </c:dPt>
          <c:dPt>
            <c:idx val="5"/>
            <c:bubble3D val="0"/>
            <c:explosion val="44"/>
          </c:dPt>
          <c:dPt>
            <c:idx val="6"/>
            <c:bubble3D val="0"/>
          </c:dPt>
          <c:dPt>
            <c:idx val="7"/>
            <c:bubble3D val="0"/>
            <c:explosion val="14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0.11329924962725434"/>
                  <c:y val="3.1885489070482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68971791449968E-2"/>
                  <c:y val="-4.58395004873033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753814376844104E-2"/>
                  <c:y val="-0.157036338906084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7103184089101947E-2"/>
                  <c:y val="3.7897205770528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72405717658944E-2"/>
                  <c:y val="0.101263347291985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2791863268920298E-2"/>
                  <c:y val="-8.89166871940967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2742699843962464E-2"/>
                  <c:y val="-6.42848421886881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0447141661061455E-2"/>
                  <c:y val="6.50512471752471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- 5 967 615,63 (38,1%)</c:v>
                </c:pt>
                <c:pt idx="1">
                  <c:v>Национальная оборона - 342 140,00 (2,2%)</c:v>
                </c:pt>
                <c:pt idx="2">
                  <c:v>Культура - 3 407 218,02 (21,7%)</c:v>
                </c:pt>
                <c:pt idx="3">
                  <c:v>Национальная безопасность и правоохранительная деятельность - 108 502,45 (0,7%)</c:v>
                </c:pt>
                <c:pt idx="4">
                  <c:v>Национальная экономика - 30 000,00 (0,2%)</c:v>
                </c:pt>
                <c:pt idx="5">
                  <c:v>Жилищно-коммунальное хозяйство - 5 736 807,90 (36,5%)</c:v>
                </c:pt>
                <c:pt idx="6">
                  <c:v>Социальная политика - 91 230,00(0,6%)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5967615.6299999999</c:v>
                </c:pt>
                <c:pt idx="1">
                  <c:v>342140</c:v>
                </c:pt>
                <c:pt idx="2">
                  <c:v>3407218.02</c:v>
                </c:pt>
                <c:pt idx="3">
                  <c:v>108502.45</c:v>
                </c:pt>
                <c:pt idx="4">
                  <c:v>30000</c:v>
                </c:pt>
                <c:pt idx="5">
                  <c:v>5736807.9000000004</c:v>
                </c:pt>
                <c:pt idx="6">
                  <c:v>91230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643677632843068"/>
          <c:y val="0"/>
          <c:w val="0.41538404110144633"/>
          <c:h val="0.98557260819740589"/>
        </c:manualLayout>
      </c:layout>
      <c:overlay val="0"/>
      <c:txPr>
        <a:bodyPr/>
        <a:lstStyle/>
        <a:p>
          <a:pPr>
            <a:defRPr sz="1200" b="0" i="0" spc="-100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6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123960-F648-4DFA-B15E-5574C0CCC695}">
      <dgm:prSet custT="1"/>
      <dgm:spPr>
        <a:solidFill>
          <a:srgbClr val="00B050"/>
        </a:solidFill>
      </dgm:spPr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2020-2022 годы</a:t>
          </a:r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«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2 159,1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3FB8711-EC4E-47D9-BD54-5C460B80DEC6}" type="parTrans" cxnId="{D31D4A40-7E9D-4217-8552-2378CF7EF35E}">
      <dgm:prSet/>
      <dgm:spPr/>
      <dgm:t>
        <a:bodyPr/>
        <a:lstStyle/>
        <a:p>
          <a:endParaRPr lang="ru-RU"/>
        </a:p>
      </dgm:t>
    </dgm:pt>
    <dgm:pt modelId="{255BB046-118B-4227-97B8-79F3B9986A7A}" type="sibTrans" cxnId="{D31D4A40-7E9D-4217-8552-2378CF7EF35E}">
      <dgm:prSet/>
      <dgm:spPr/>
      <dgm:t>
        <a:bodyPr/>
        <a:lstStyle/>
        <a:p>
          <a:endParaRPr lang="ru-RU"/>
        </a:p>
      </dgm:t>
    </dgm:pt>
    <dgm:pt modelId="{B0B6305C-F33C-42AD-9EA4-35C0733F718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2020 - 2022 годы»                                                             3 407,2 тыс. руб.</a:t>
          </a:r>
        </a:p>
      </dgm:t>
    </dgm:pt>
    <dgm:pt modelId="{CC4EAC45-B691-4AAA-96CE-7E60AF03C2F1}" type="parTrans" cxnId="{A86F6AA5-5B3E-4E59-B4B8-98EF43A271FA}">
      <dgm:prSet/>
      <dgm:spPr/>
      <dgm:t>
        <a:bodyPr/>
        <a:lstStyle/>
        <a:p>
          <a:endParaRPr lang="ru-RU"/>
        </a:p>
      </dgm:t>
    </dgm:pt>
    <dgm:pt modelId="{C85322C9-362E-49F8-876A-A555A8A6D8CB}" type="sibTrans" cxnId="{A86F6AA5-5B3E-4E59-B4B8-98EF43A271FA}">
      <dgm:prSet/>
      <dgm:spPr/>
      <dgm:t>
        <a:bodyPr/>
        <a:lstStyle/>
        <a:p>
          <a:endParaRPr lang="ru-RU"/>
        </a:p>
      </dgm:t>
    </dgm:pt>
    <dgm:pt modelId="{1E917AB1-D1D3-437F-9DD8-6C2F93D78317}">
      <dgm:prSet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на территории Екатериновского сельского поселения на 2018-2020 годы»               108,5 </a:t>
          </a:r>
          <a:r>
            <a:rPr lang="ru-RU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41C1B-CE24-47AD-88A1-0AD2A874C1EC}" type="parTrans" cxnId="{5040226E-B50F-46E9-8C91-3190B7D63747}">
      <dgm:prSet/>
      <dgm:spPr/>
      <dgm:t>
        <a:bodyPr/>
        <a:lstStyle/>
        <a:p>
          <a:endParaRPr lang="ru-RU"/>
        </a:p>
      </dgm:t>
    </dgm:pt>
    <dgm:pt modelId="{46A510B6-52B3-4152-A139-578C48B34D34}" type="sibTrans" cxnId="{5040226E-B50F-46E9-8C91-3190B7D63747}">
      <dgm:prSet/>
      <dgm:spPr/>
      <dgm:t>
        <a:bodyPr/>
        <a:lstStyle/>
        <a:p>
          <a:endParaRPr lang="ru-RU"/>
        </a:p>
      </dgm:t>
    </dgm:pt>
    <dgm:pt modelId="{03BB6B17-FC7E-4422-8B50-ACCDF5271BB9}">
      <dgm:prSet custT="1"/>
      <dgm:spPr>
        <a:solidFill>
          <a:srgbClr val="FFC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2018-2020 годы» 1 335,6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b="0" i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DAC0B0-780E-47C2-9FA3-14DA5B81D903}" type="parTrans" cxnId="{AD7E468B-26BE-4A00-A3D1-8939FFEB2D24}">
      <dgm:prSet/>
      <dgm:spPr/>
      <dgm:t>
        <a:bodyPr/>
        <a:lstStyle/>
        <a:p>
          <a:endParaRPr lang="ru-RU"/>
        </a:p>
      </dgm:t>
    </dgm:pt>
    <dgm:pt modelId="{A3949726-74C5-4BFC-9DB5-A291340014E7}" type="sibTrans" cxnId="{AD7E468B-26BE-4A00-A3D1-8939FFEB2D24}">
      <dgm:prSet/>
      <dgm:spPr/>
      <dgm:t>
        <a:bodyPr/>
        <a:lstStyle/>
        <a:p>
          <a:endParaRPr lang="ru-RU"/>
        </a:p>
      </dgm:t>
    </dgm:pt>
    <dgm:pt modelId="{3F088F3D-96A6-4B75-B42C-5BC754D6DF9C}">
      <dgm:prSet custT="1"/>
      <dgm:spPr>
        <a:solidFill>
          <a:srgbClr val="FF0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3 577,8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9D3E42-FEA5-434F-BC0A-DD4340CD35D9}" type="parTrans" cxnId="{AE9A8DDB-E018-4000-821E-E9701AE4FB63}">
      <dgm:prSet/>
      <dgm:spPr/>
      <dgm:t>
        <a:bodyPr/>
        <a:lstStyle/>
        <a:p>
          <a:endParaRPr lang="ru-RU"/>
        </a:p>
      </dgm:t>
    </dgm:pt>
    <dgm:pt modelId="{BC90B872-6677-4DCA-AE6F-771E24D4D33B}" type="sibTrans" cxnId="{AE9A8DDB-E018-4000-821E-E9701AE4FB63}">
      <dgm:prSet/>
      <dgm:spPr/>
      <dgm:t>
        <a:bodyPr/>
        <a:lstStyle/>
        <a:p>
          <a:endParaRPr lang="ru-RU"/>
        </a:p>
      </dgm:t>
    </dgm:pt>
    <dgm:pt modelId="{60914F41-ADDA-4004-9B20-8AEBCD1BA3D0}">
      <dgm:prSet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Подпрограмма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                           3 577,8 </a:t>
          </a:r>
          <a:r>
            <a:rPr lang="ru-RU" dirty="0" err="1" smtClean="0">
              <a:solidFill>
                <a:schemeClr val="tx1"/>
              </a:solidFill>
            </a:rPr>
            <a:t>тыс.руб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A49D03-40F7-4D58-AC91-92DA6BCEC071}" type="parTrans" cxnId="{6C59D838-7924-4B71-AAC2-A4B0AC179705}">
      <dgm:prSet/>
      <dgm:spPr/>
      <dgm:t>
        <a:bodyPr/>
        <a:lstStyle/>
        <a:p>
          <a:endParaRPr lang="ru-RU"/>
        </a:p>
      </dgm:t>
    </dgm:pt>
    <dgm:pt modelId="{CEFCF68B-55CF-4446-8A75-D64F572F7928}" type="sibTrans" cxnId="{6C59D838-7924-4B71-AAC2-A4B0AC179705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6FC00F-5F9D-4127-ACFE-8DA920B717BA}" type="pres">
      <dgm:prSet presAssocID="{B0B6305C-F33C-42AD-9EA4-35C0733F718C}" presName="node" presStyleLbl="node1" presStyleIdx="0" presStyleCnt="6" custScaleX="64218" custScaleY="57597" custLinFactNeighborX="-49361" custLinFactNeighborY="-3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D2586-1AFE-48F2-8C7D-575937A8E78F}" type="pres">
      <dgm:prSet presAssocID="{C85322C9-362E-49F8-876A-A555A8A6D8CB}" presName="sibTrans" presStyleCnt="0"/>
      <dgm:spPr/>
    </dgm:pt>
    <dgm:pt modelId="{D21BA05A-26D5-46FF-BCA5-B176D21EB9AC}" type="pres">
      <dgm:prSet presAssocID="{03BB6B17-FC7E-4422-8B50-ACCDF5271BB9}" presName="node" presStyleLbl="node1" presStyleIdx="1" presStyleCnt="6" custAng="0" custScaleX="61809" custScaleY="65692" custLinFactNeighborX="-6006" custLinFactNeighborY="-4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6D937-1B3C-43DD-817F-7206BBBEED2F}" type="pres">
      <dgm:prSet presAssocID="{A3949726-74C5-4BFC-9DB5-A291340014E7}" presName="sibTrans" presStyleCnt="0"/>
      <dgm:spPr/>
    </dgm:pt>
    <dgm:pt modelId="{2FA9EEF4-C6E8-4D70-8E1B-30B1DAD931C0}" type="pres">
      <dgm:prSet presAssocID="{1E917AB1-D1D3-437F-9DD8-6C2F93D78317}" presName="node" presStyleLbl="node1" presStyleIdx="2" presStyleCnt="6" custScaleX="47445" custScaleY="59644" custLinFactNeighborX="-6808" custLinFactNeighborY="-4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08747-FA3D-4DD4-92A3-9370C560A633}" type="pres">
      <dgm:prSet presAssocID="{46A510B6-52B3-4152-A139-578C48B34D34}" presName="sibTrans" presStyleCnt="0"/>
      <dgm:spPr/>
    </dgm:pt>
    <dgm:pt modelId="{452B3D55-4F76-48D4-9E6F-615996C0E805}" type="pres">
      <dgm:prSet presAssocID="{83123960-F648-4DFA-B15E-5574C0CCC695}" presName="node" presStyleLbl="node1" presStyleIdx="3" presStyleCnt="6" custScaleX="56090" custScaleY="81466" custLinFactNeighborX="4222" custLinFactNeighborY="-5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A5691-2931-4BBB-A487-0E34C4B03D7E}" type="pres">
      <dgm:prSet presAssocID="{255BB046-118B-4227-97B8-79F3B9986A7A}" presName="sibTrans" presStyleCnt="0"/>
      <dgm:spPr/>
    </dgm:pt>
    <dgm:pt modelId="{9945249D-DB6B-4E65-A7B7-EA3E6520CBEA}" type="pres">
      <dgm:prSet presAssocID="{3F088F3D-96A6-4B75-B42C-5BC754D6DF9C}" presName="node" presStyleLbl="node1" presStyleIdx="4" presStyleCnt="6" custScaleX="66452" custScaleY="75972" custLinFactNeighborX="4065" custLinFactNeighborY="-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43BB7-253E-46AB-9B9C-9165D6FD51F0}" type="pres">
      <dgm:prSet presAssocID="{BC90B872-6677-4DCA-AE6F-771E24D4D33B}" presName="sibTrans" presStyleCnt="0"/>
      <dgm:spPr/>
    </dgm:pt>
    <dgm:pt modelId="{62BAE24E-3F74-4AED-B67A-D21BB79968D7}" type="pres">
      <dgm:prSet presAssocID="{60914F41-ADDA-4004-9B20-8AEBCD1BA3D0}" presName="node" presStyleLbl="node1" presStyleIdx="5" presStyleCnt="6" custScaleX="53810" custScaleY="69851" custLinFactNeighborX="3435" custLinFactNeighborY="-6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40226E-B50F-46E9-8C91-3190B7D63747}" srcId="{3A004BFF-004F-454F-BE51-394B82C01312}" destId="{1E917AB1-D1D3-437F-9DD8-6C2F93D78317}" srcOrd="2" destOrd="0" parTransId="{DA341C1B-CE24-47AD-88A1-0AD2A874C1EC}" sibTransId="{46A510B6-52B3-4152-A139-578C48B34D34}"/>
    <dgm:cxn modelId="{737918EE-1DC8-4FF2-9521-76978DF07138}" type="presOf" srcId="{60914F41-ADDA-4004-9B20-8AEBCD1BA3D0}" destId="{62BAE24E-3F74-4AED-B67A-D21BB79968D7}" srcOrd="0" destOrd="0" presId="urn:microsoft.com/office/officeart/2005/8/layout/default#6"/>
    <dgm:cxn modelId="{8307CAC1-A140-4032-B7A2-CFB8A593D94C}" type="presOf" srcId="{1E917AB1-D1D3-437F-9DD8-6C2F93D78317}" destId="{2FA9EEF4-C6E8-4D70-8E1B-30B1DAD931C0}" srcOrd="0" destOrd="0" presId="urn:microsoft.com/office/officeart/2005/8/layout/default#6"/>
    <dgm:cxn modelId="{D5C60377-2CD1-4C69-96FF-DD547DD08F44}" type="presOf" srcId="{3F088F3D-96A6-4B75-B42C-5BC754D6DF9C}" destId="{9945249D-DB6B-4E65-A7B7-EA3E6520CBEA}" srcOrd="0" destOrd="0" presId="urn:microsoft.com/office/officeart/2005/8/layout/default#6"/>
    <dgm:cxn modelId="{6C59D838-7924-4B71-AAC2-A4B0AC179705}" srcId="{3A004BFF-004F-454F-BE51-394B82C01312}" destId="{60914F41-ADDA-4004-9B20-8AEBCD1BA3D0}" srcOrd="5" destOrd="0" parTransId="{E7A49D03-40F7-4D58-AC91-92DA6BCEC071}" sibTransId="{CEFCF68B-55CF-4446-8A75-D64F572F7928}"/>
    <dgm:cxn modelId="{AA9B8E0C-EDC8-4A9A-8B21-4E1FBFE4B754}" type="presOf" srcId="{83123960-F648-4DFA-B15E-5574C0CCC695}" destId="{452B3D55-4F76-48D4-9E6F-615996C0E805}" srcOrd="0" destOrd="0" presId="urn:microsoft.com/office/officeart/2005/8/layout/default#6"/>
    <dgm:cxn modelId="{AE9A8DDB-E018-4000-821E-E9701AE4FB63}" srcId="{3A004BFF-004F-454F-BE51-394B82C01312}" destId="{3F088F3D-96A6-4B75-B42C-5BC754D6DF9C}" srcOrd="4" destOrd="0" parTransId="{A49D3E42-FEA5-434F-BC0A-DD4340CD35D9}" sibTransId="{BC90B872-6677-4DCA-AE6F-771E24D4D33B}"/>
    <dgm:cxn modelId="{D31D4A40-7E9D-4217-8552-2378CF7EF35E}" srcId="{3A004BFF-004F-454F-BE51-394B82C01312}" destId="{83123960-F648-4DFA-B15E-5574C0CCC695}" srcOrd="3" destOrd="0" parTransId="{83FB8711-EC4E-47D9-BD54-5C460B80DEC6}" sibTransId="{255BB046-118B-4227-97B8-79F3B9986A7A}"/>
    <dgm:cxn modelId="{AD7E468B-26BE-4A00-A3D1-8939FFEB2D24}" srcId="{3A004BFF-004F-454F-BE51-394B82C01312}" destId="{03BB6B17-FC7E-4422-8B50-ACCDF5271BB9}" srcOrd="1" destOrd="0" parTransId="{A0DAC0B0-780E-47C2-9FA3-14DA5B81D903}" sibTransId="{A3949726-74C5-4BFC-9DB5-A291340014E7}"/>
    <dgm:cxn modelId="{56D67490-2FDB-430D-B200-3E3D1C34DC1A}" type="presOf" srcId="{03BB6B17-FC7E-4422-8B50-ACCDF5271BB9}" destId="{D21BA05A-26D5-46FF-BCA5-B176D21EB9AC}" srcOrd="0" destOrd="0" presId="urn:microsoft.com/office/officeart/2005/8/layout/default#6"/>
    <dgm:cxn modelId="{B0943C75-7CC0-412F-8B64-687BA73F2670}" type="presOf" srcId="{3A004BFF-004F-454F-BE51-394B82C01312}" destId="{36F6DAE6-A5FE-47A0-8A95-883E12265DBF}" srcOrd="0" destOrd="0" presId="urn:microsoft.com/office/officeart/2005/8/layout/default#6"/>
    <dgm:cxn modelId="{AC907455-BA22-4CB5-B2E5-0EC07CC7F587}" type="presOf" srcId="{B0B6305C-F33C-42AD-9EA4-35C0733F718C}" destId="{6F6FC00F-5F9D-4127-ACFE-8DA920B717BA}" srcOrd="0" destOrd="0" presId="urn:microsoft.com/office/officeart/2005/8/layout/default#6"/>
    <dgm:cxn modelId="{A86F6AA5-5B3E-4E59-B4B8-98EF43A271FA}" srcId="{3A004BFF-004F-454F-BE51-394B82C01312}" destId="{B0B6305C-F33C-42AD-9EA4-35C0733F718C}" srcOrd="0" destOrd="0" parTransId="{CC4EAC45-B691-4AAA-96CE-7E60AF03C2F1}" sibTransId="{C85322C9-362E-49F8-876A-A555A8A6D8CB}"/>
    <dgm:cxn modelId="{8115C77C-69BE-4488-829F-F0A30AC7653C}" type="presParOf" srcId="{36F6DAE6-A5FE-47A0-8A95-883E12265DBF}" destId="{6F6FC00F-5F9D-4127-ACFE-8DA920B717BA}" srcOrd="0" destOrd="0" presId="urn:microsoft.com/office/officeart/2005/8/layout/default#6"/>
    <dgm:cxn modelId="{8414FC29-C59B-4F68-AF3C-45EEAFAFB18A}" type="presParOf" srcId="{36F6DAE6-A5FE-47A0-8A95-883E12265DBF}" destId="{942D2586-1AFE-48F2-8C7D-575937A8E78F}" srcOrd="1" destOrd="0" presId="urn:microsoft.com/office/officeart/2005/8/layout/default#6"/>
    <dgm:cxn modelId="{2F8F9D39-112F-41FA-B001-BC69FAE958FD}" type="presParOf" srcId="{36F6DAE6-A5FE-47A0-8A95-883E12265DBF}" destId="{D21BA05A-26D5-46FF-BCA5-B176D21EB9AC}" srcOrd="2" destOrd="0" presId="urn:microsoft.com/office/officeart/2005/8/layout/default#6"/>
    <dgm:cxn modelId="{69B14EF0-8939-4841-B2DB-2ED40D6AD2AE}" type="presParOf" srcId="{36F6DAE6-A5FE-47A0-8A95-883E12265DBF}" destId="{01D6D937-1B3C-43DD-817F-7206BBBEED2F}" srcOrd="3" destOrd="0" presId="urn:microsoft.com/office/officeart/2005/8/layout/default#6"/>
    <dgm:cxn modelId="{6006FF09-87D8-4AEB-994D-7D0967399DEA}" type="presParOf" srcId="{36F6DAE6-A5FE-47A0-8A95-883E12265DBF}" destId="{2FA9EEF4-C6E8-4D70-8E1B-30B1DAD931C0}" srcOrd="4" destOrd="0" presId="urn:microsoft.com/office/officeart/2005/8/layout/default#6"/>
    <dgm:cxn modelId="{CDA7E212-FB9A-4494-BE83-C1BAC424B017}" type="presParOf" srcId="{36F6DAE6-A5FE-47A0-8A95-883E12265DBF}" destId="{DAD08747-FA3D-4DD4-92A3-9370C560A633}" srcOrd="5" destOrd="0" presId="urn:microsoft.com/office/officeart/2005/8/layout/default#6"/>
    <dgm:cxn modelId="{95339849-0F63-40BF-A24F-C3FF3DCBC209}" type="presParOf" srcId="{36F6DAE6-A5FE-47A0-8A95-883E12265DBF}" destId="{452B3D55-4F76-48D4-9E6F-615996C0E805}" srcOrd="6" destOrd="0" presId="urn:microsoft.com/office/officeart/2005/8/layout/default#6"/>
    <dgm:cxn modelId="{69509E0F-5511-47DE-9FD8-802972FA5DFA}" type="presParOf" srcId="{36F6DAE6-A5FE-47A0-8A95-883E12265DBF}" destId="{31EA5691-2931-4BBB-A487-0E34C4B03D7E}" srcOrd="7" destOrd="0" presId="urn:microsoft.com/office/officeart/2005/8/layout/default#6"/>
    <dgm:cxn modelId="{EC00C57F-C9C0-4338-A87D-018ECC901CD3}" type="presParOf" srcId="{36F6DAE6-A5FE-47A0-8A95-883E12265DBF}" destId="{9945249D-DB6B-4E65-A7B7-EA3E6520CBEA}" srcOrd="8" destOrd="0" presId="urn:microsoft.com/office/officeart/2005/8/layout/default#6"/>
    <dgm:cxn modelId="{F8927FC2-ED8F-49A8-BE5C-40D1998D0849}" type="presParOf" srcId="{36F6DAE6-A5FE-47A0-8A95-883E12265DBF}" destId="{A2643BB7-253E-46AB-9B9C-9165D6FD51F0}" srcOrd="9" destOrd="0" presId="urn:microsoft.com/office/officeart/2005/8/layout/default#6"/>
    <dgm:cxn modelId="{8961F9AA-6875-475E-A031-4D9A3C5D3FB8}" type="presParOf" srcId="{36F6DAE6-A5FE-47A0-8A95-883E12265DBF}" destId="{62BAE24E-3F74-4AED-B67A-D21BB79968D7}" srcOrd="10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FC00F-5F9D-4127-ACFE-8DA920B717BA}">
      <dsp:nvSpPr>
        <dsp:cNvPr id="0" name=""/>
        <dsp:cNvSpPr/>
      </dsp:nvSpPr>
      <dsp:spPr>
        <a:xfrm>
          <a:off x="0" y="230578"/>
          <a:ext cx="2917406" cy="1569969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2020 - 2022 годы»                                                             3 407,2 тыс. руб.</a:t>
          </a:r>
        </a:p>
      </dsp:txBody>
      <dsp:txXfrm>
        <a:off x="0" y="230578"/>
        <a:ext cx="2917406" cy="1569969"/>
      </dsp:txXfrm>
    </dsp:sp>
    <dsp:sp modelId="{D21BA05A-26D5-46FF-BCA5-B176D21EB9AC}">
      <dsp:nvSpPr>
        <dsp:cNvPr id="0" name=""/>
        <dsp:cNvSpPr/>
      </dsp:nvSpPr>
      <dsp:spPr>
        <a:xfrm>
          <a:off x="3168658" y="80946"/>
          <a:ext cx="2807966" cy="1790622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2018-2020 годы» 1 335,6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b="0" i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8658" y="80946"/>
        <a:ext cx="2807966" cy="1790622"/>
      </dsp:txXfrm>
    </dsp:sp>
    <dsp:sp modelId="{2FA9EEF4-C6E8-4D70-8E1B-30B1DAD931C0}">
      <dsp:nvSpPr>
        <dsp:cNvPr id="0" name=""/>
        <dsp:cNvSpPr/>
      </dsp:nvSpPr>
      <dsp:spPr>
        <a:xfrm>
          <a:off x="6394487" y="163810"/>
          <a:ext cx="2155413" cy="1625766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на территории Екатериновского сельского поселения на 2018-2020 годы»               108,5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94487" y="163810"/>
        <a:ext cx="2155413" cy="1625766"/>
      </dsp:txXfrm>
    </dsp:sp>
    <dsp:sp modelId="{452B3D55-4F76-48D4-9E6F-615996C0E805}">
      <dsp:nvSpPr>
        <dsp:cNvPr id="0" name=""/>
        <dsp:cNvSpPr/>
      </dsp:nvSpPr>
      <dsp:spPr>
        <a:xfrm>
          <a:off x="196190" y="2298499"/>
          <a:ext cx="2548153" cy="2220587"/>
        </a:xfrm>
        <a:prstGeom prst="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2020-2022 годы</a:t>
          </a: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«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2 159,1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96190" y="2298499"/>
        <a:ext cx="2548153" cy="2220587"/>
      </dsp:txXfrm>
    </dsp:sp>
    <dsp:sp modelId="{9945249D-DB6B-4E65-A7B7-EA3E6520CBEA}">
      <dsp:nvSpPr>
        <dsp:cNvPr id="0" name=""/>
        <dsp:cNvSpPr/>
      </dsp:nvSpPr>
      <dsp:spPr>
        <a:xfrm>
          <a:off x="3191509" y="2448281"/>
          <a:ext cx="3018896" cy="2070832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3 577,8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1509" y="2448281"/>
        <a:ext cx="3018896" cy="2070832"/>
      </dsp:txXfrm>
    </dsp:sp>
    <dsp:sp modelId="{62BAE24E-3F74-4AED-B67A-D21BB79968D7}">
      <dsp:nvSpPr>
        <dsp:cNvPr id="0" name=""/>
        <dsp:cNvSpPr/>
      </dsp:nvSpPr>
      <dsp:spPr>
        <a:xfrm>
          <a:off x="6484417" y="2448267"/>
          <a:ext cx="2444574" cy="1903987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Подпрограмма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                           3 577,8 </a:t>
          </a:r>
          <a:r>
            <a:rPr lang="ru-RU" sz="1300" kern="1200" dirty="0" err="1" smtClean="0">
              <a:solidFill>
                <a:schemeClr val="tx1"/>
              </a:solidFill>
            </a:rPr>
            <a:t>тыс.руб</a:t>
          </a:r>
          <a:r>
            <a:rPr lang="ru-RU" sz="1300" kern="1200" dirty="0" smtClean="0">
              <a:solidFill>
                <a:schemeClr val="tx1"/>
              </a:solidFill>
            </a:rPr>
            <a:t>.</a:t>
          </a:r>
          <a:endParaRPr lang="ru-RU" sz="13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84417" y="2448267"/>
        <a:ext cx="2444574" cy="190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65638-7DAB-4B39-AD7E-8C0F2B6C3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90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73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5551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415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8006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32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F0A6E-1B41-43FC-87E9-06319EF8F8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1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CA30E-980C-4540-BC3D-B07B2D70A8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341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43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1A42B-FA4E-4626-BC51-469E492B7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9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A8339-2EB9-4AC2-8822-FE107D4BB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4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BE90D-FF8A-4A58-B486-A961E89413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26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689D3-43EC-4A67-B03C-75D2F7ADA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05B2D-06D4-4E31-8F85-6066FB390C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9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5D9B-80FE-47D2-955A-C341884694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53B31-D351-4E3B-9730-7A073D9A1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09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D5FF7-D8F7-4E92-B99E-BD24B79635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54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8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  <p:sldLayoutId id="21474841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8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3"/>
            <a:ext cx="7772400" cy="165618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5874" y="2204864"/>
            <a:ext cx="8064896" cy="381642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Решение Муниципального комитета 	 Екатериновского сельского поселения Партизанского муниципального района № 32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12.12.2019 </a:t>
            </a:r>
          </a:p>
          <a:p>
            <a:pPr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муниципального правового акта «О бюджете Екатериновского сельского поселения на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 (во втором чтении)»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Екатериновского сельского поселения в 2020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38536397"/>
              </p:ext>
            </p:extLst>
          </p:nvPr>
        </p:nvGraphicFramePr>
        <p:xfrm>
          <a:off x="107504" y="1268760"/>
          <a:ext cx="892899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283152" cy="16561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(в рублях)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 за 2018-2022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 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49690797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120680" cy="16561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ИМУЩЕСТВО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за 2018-2022 годы(в рублях)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79943748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1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629" y="548680"/>
            <a:ext cx="6798734" cy="13038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Екатериновского сельского поселения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2018-2022 годы (в рублях)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97669238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0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211263" y="210344"/>
            <a:ext cx="5520978" cy="1200329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849" y="1700808"/>
            <a:ext cx="8572500" cy="8302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212" y="2711450"/>
            <a:ext cx="6696099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</a:t>
            </a:r>
          </a:p>
          <a:p>
            <a:pPr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954" y="3933056"/>
            <a:ext cx="666435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условиях долевого софинансирования расходов других бюджетов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953" y="5262414"/>
            <a:ext cx="6664357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-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первичного воинского учета на территориях, где отсутствуют военные комиссариаты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620688"/>
            <a:ext cx="6798734" cy="130386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Екатериновского сельского поселения за 2018 – 2022 годы (в рублях)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00984166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1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РАСХОДЫ БЮДЖЕТА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183" y="3429000"/>
            <a:ext cx="7562801" cy="2461294"/>
          </a:xfrm>
        </p:spPr>
        <p:txBody>
          <a:bodyPr>
            <a:norm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None/>
            </a:pPr>
            <a:r>
              <a:rPr lang="ru-RU" sz="3200" i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какие цели расходуются средства бюджета?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FontTx/>
              <a:buChar char="•"/>
            </a:pPr>
            <a:r>
              <a:rPr lang="ru-RU" sz="1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</a:t>
            </a:r>
            <a:r>
              <a:rPr lang="ru-RU" sz="1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(культуры </a:t>
            </a:r>
            <a:r>
              <a:rPr lang="ru-RU" sz="1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др.) и органов местного самоуправления;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FontTx/>
              <a:buChar char="•"/>
            </a:pPr>
            <a:r>
              <a:rPr lang="ru-RU" alt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благоустройство </a:t>
            </a:r>
            <a:r>
              <a:rPr lang="ru-RU" alt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и </a:t>
            </a:r>
            <a:r>
              <a:rPr lang="ru-RU" alt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  <a:endParaRPr lang="ru-RU" alt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None/>
            </a:pPr>
            <a:endParaRPr lang="ru-RU" sz="1400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6250" y="1412776"/>
            <a:ext cx="8458200" cy="1643162"/>
          </a:xfrm>
          <a:prstGeom prst="rect">
            <a:avLst/>
          </a:prstGeom>
          <a:effectLst>
            <a:outerShdw blurRad="25400" dist="25400" dir="2400000" algn="ctr" rotWithShape="0">
              <a:srgbClr val="FFFFFF">
                <a:lumMod val="65000"/>
                <a:lumOff val="35000"/>
                <a:alpha val="71000"/>
              </a:srgbClr>
            </a:outerShdw>
          </a:effectLst>
        </p:spPr>
        <p:txBody>
          <a:bodyPr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Екатериновского сельского поселения,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 есть расходов, необходимость которых установлена муниципальными правовыми актами органов местного самоуправления в соответствии с федеральными законами (законами субъекта Российской Федерации)</a:t>
            </a:r>
          </a:p>
        </p:txBody>
      </p:sp>
    </p:spTree>
    <p:extLst>
      <p:ext uri="{BB962C8B-B14F-4D97-AF65-F5344CB8AC3E}">
        <p14:creationId xmlns:p14="http://schemas.microsoft.com/office/powerpoint/2010/main" val="3806551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98734" cy="13038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Екатериновского сельского поселения за 2018 – 2022 годы (в рублях)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89768460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15753"/>
            <a:ext cx="7488832" cy="839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Екатериновского сельского поселения за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2018-2022 годы (в рублях)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609600" y="3341892"/>
          <a:ext cx="3087688" cy="151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" name="Диаграмма" r:id="rId3" imgW="8229600" imgH="4048110" progId="MSGraph.Chart.8">
                  <p:embed followColorScheme="full"/>
                </p:oleObj>
              </mc:Choice>
              <mc:Fallback>
                <p:oleObj name="Диаграмма" r:id="rId3" imgW="8229600" imgH="4048110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41892"/>
                        <a:ext cx="3087688" cy="15188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0158785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98734" cy="130386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Екатериновского сельского поселения в 2020 году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134246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936103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rgbClr val="002060"/>
                </a:solidFill>
              </a:rPr>
              <a:t>В состав Екатериновского сельского поселения  входят 5 населенных пунктов</a:t>
            </a:r>
            <a:endParaRPr lang="ru-RU" sz="2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80855"/>
              </p:ext>
            </p:extLst>
          </p:nvPr>
        </p:nvGraphicFramePr>
        <p:xfrm>
          <a:off x="1691680" y="1340768"/>
          <a:ext cx="5472607" cy="4236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9"/>
                <a:gridCol w="1872208"/>
              </a:tblGrid>
              <a:tr h="2998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Наименование населенного пункта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2020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16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Численность постоянного населения,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8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Екатериновка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3751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п. Боец Кузнецов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786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Голубовка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634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Новая Сила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517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ж/д разъезд 151 км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49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 по поселению</a:t>
                      </a:r>
                      <a:b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5705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211144" cy="911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Екатериновского сельского поселения на 2020 год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230083"/>
              </p:ext>
            </p:extLst>
          </p:nvPr>
        </p:nvGraphicFramePr>
        <p:xfrm>
          <a:off x="107504" y="1556792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30754" cy="1320800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Непрограммные направления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деятельности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на 2020 год</a:t>
            </a:r>
            <a:b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 </a:t>
            </a:r>
            <a:endParaRPr lang="ru-RU" b="1" dirty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706147"/>
              </p:ext>
            </p:extLst>
          </p:nvPr>
        </p:nvGraphicFramePr>
        <p:xfrm>
          <a:off x="609598" y="1432534"/>
          <a:ext cx="7130755" cy="3940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7122"/>
                <a:gridCol w="268103"/>
                <a:gridCol w="269049"/>
                <a:gridCol w="1208827"/>
                <a:gridCol w="1208827"/>
                <a:gridCol w="1208827"/>
              </a:tblGrid>
              <a:tr h="1552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Раздел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Подраздел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vert="vert27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Плановые показатели на 2020 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Утвержденный бюджет (решение от 12.12.2019 № 32)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Уточненные плановые назначения (решение от 25.12.2020 № 47)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Отклонение, руб. (гр.5-гр.4)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104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447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1 328 345,00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836 330,13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-492 014,87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558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2 235 655,00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2 503 707,21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268 052,21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558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115 000,00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122 000,00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7 000,00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223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Обеспечение проведения выборов и референдумов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570 000,00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1 170 000,00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600 000,00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223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Мобилизационная и вневойсковая подготовка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284 630,00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342 140,00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57 510,00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223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Другие вопросы в области национальной экономике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0,00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30 000,00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30 000,00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209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Пенсионное обеспечение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91 230,00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91 230,00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0,00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80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4 624 860,00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5 095 407,34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470</a:t>
                      </a:r>
                      <a:r>
                        <a:rPr lang="ru-RU" sz="1000" baseline="0" dirty="0" smtClean="0">
                          <a:effectLst/>
                        </a:rPr>
                        <a:t> 547,34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081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сельских поселений Партизанского муниципального района за 2019 </a:t>
            </a:r>
            <a:r>
              <a:rPr lang="ru-RU" alt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956323"/>
              </p:ext>
            </p:extLst>
          </p:nvPr>
        </p:nvGraphicFramePr>
        <p:xfrm>
          <a:off x="971600" y="1628799"/>
          <a:ext cx="7344816" cy="3994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5880"/>
                <a:gridCol w="2134751"/>
                <a:gridCol w="2124185"/>
              </a:tblGrid>
              <a:tr h="239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мониторинга за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1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- комплексная оценка качества, с учетом несоответствий значения индикаторов (10%)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качества управления бюджетного процесса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Владимиро -Александровское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58,95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Екатериновское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Золотодолинское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93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Новицкое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61,08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Новолитовское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50,08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46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56,96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335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196752"/>
            <a:ext cx="6347714" cy="4844611"/>
          </a:xfrm>
        </p:spPr>
        <p:txBody>
          <a:bodyPr>
            <a:normAutofit lnSpcReduction="10000"/>
          </a:bodyPr>
          <a:lstStyle/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Екатериновского сельского поселения</a:t>
            </a:r>
          </a:p>
          <a:p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692974,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край, Партизанский район, с.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Екатериновка,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Советская,6а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adm_ekat@mail.ru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42365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29-148, 29-131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- четверг с 9:00 до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пятница 9:00 до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дни: суббота,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воскресенье</a:t>
            </a:r>
          </a:p>
          <a:p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Интернет сайт: Официальный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сайт Администрации Екатериновского сельского поселения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http://ekaterinovka.partizansky.ru/</a:t>
            </a:r>
            <a:endParaRPr lang="ru-RU" alt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4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2020 год и на плановый период 2021 и 2022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понятия используемые в бюджетном процессе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7569940"/>
              </p:ext>
            </p:extLst>
          </p:nvPr>
        </p:nvGraphicFramePr>
        <p:xfrm>
          <a:off x="395535" y="1844824"/>
          <a:ext cx="8568953" cy="4683680"/>
        </p:xfrm>
        <a:graphic>
          <a:graphicData uri="http://schemas.openxmlformats.org/drawingml/2006/table">
            <a:tbl>
              <a:tblPr/>
              <a:tblGrid>
                <a:gridCol w="8568953"/>
              </a:tblGrid>
              <a:tr h="631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8249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en-US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поступающие в бюджет денежные средства (налоги юридических и физических лиц, безвозмездные поступления)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r>
                        <a:rPr lang="ru-RU" altLang="ru-RU" sz="1600" b="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выплачиваемые из бюджета денежные средства (содержание государственных (муниципальных) учреждений (культура и другие), благоустройство территории и другие)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2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altLang="ru-RU" sz="16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доходов над расходами бюджета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 расходы бюджета превышают доходы бюджета</a:t>
                      </a:r>
                      <a:endParaRPr lang="ru-RU" altLang="ru-RU" sz="1600" b="1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8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Этапы составления и утверждения бюджета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Екатериновского сельского поселения</a:t>
            </a:r>
            <a:endParaRPr lang="ru-RU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69848700"/>
              </p:ext>
            </p:extLst>
          </p:nvPr>
        </p:nvGraphicFramePr>
        <p:xfrm>
          <a:off x="425958" y="1555241"/>
          <a:ext cx="8250498" cy="2593840"/>
        </p:xfrm>
        <a:graphic>
          <a:graphicData uri="http://schemas.openxmlformats.org/drawingml/2006/table">
            <a:tbl>
              <a:tblPr/>
              <a:tblGrid>
                <a:gridCol w="8250498"/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проекта бюджета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формирование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 поселения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регламентируется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 Решением Муниципальным комитетом Екатериновского сельского поселения Партизанского района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07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проекта бюджета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Глава поселения представляет проект бюджета поселения на рассмотрение Муниципальному комитету до 15 ноября текущего года. Председатель муниципального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комитата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направляет проект решения о бюджете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ревизионную комиссию для подготовки заключения. Муниципальный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комитет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рассматривает проект решения о бюджете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двух чтениях.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57984">
                <a:tc>
                  <a:txBody>
                    <a:bodyPr/>
                    <a:lstStyle/>
                    <a:p>
                      <a:pPr algn="l" defTabSz="889000" fontAlgn="auto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проекта бюджета -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бюджета поселения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утверждается Муниципальным комитетом в форме решения. Принятое решение муниципального комитетом, подлежит обнародованию путем опубликования его в газете «Екатериновский вестник» и размещению на официальном сайте администрации Екатериновского сельского поселения.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22910" y="4265879"/>
            <a:ext cx="8696325" cy="699853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>
            <a:normAutofit fontScale="90000" lnSpcReduction="20000"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DD7E0E"/>
                </a:solidFill>
                <a:latin typeface="+mn-lt"/>
                <a:ea typeface="+mj-ea"/>
                <a:cs typeface="Tahoma" pitchFamily="34" charset="0"/>
              </a:rPr>
              <a:t>Нормативные правовые акты, регулирующие бюджетные правоотношения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5958" y="4965732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Прогноз социально – экономического развития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Екатериновского сельского поселения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0881" y="5432457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9388" algn="just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Основные направления бюджетной и налоговой политики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Екатериновского сельского поселения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384973" y="6074540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Муниципальные программы Екатериновского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29567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23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</a:t>
            </a:r>
            <a:r>
              <a:rPr lang="ru-RU" dirty="0" smtClean="0"/>
              <a:t>БЮДЖЕТА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83671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ДОХОДЫ=РАСХОДЫ=СБАЛАНСИРОВАННЫЙ БЮДЖЕТ</a:t>
            </a:r>
          </a:p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– РАСХОДЫ = ДЕФИЦИТ (ПРОФИЦИТ)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81" y="1617775"/>
            <a:ext cx="3615241" cy="4938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8378" y="194061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 (например, использовать имеющиеся  накопления, остатки или  взять в долг)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2681" y="2807787"/>
            <a:ext cx="3719544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&gt; Расходы 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превышении доходов над расходами 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принимается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как их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резервы, 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остатки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погасить долг)</a:t>
            </a:r>
          </a:p>
          <a:p>
            <a:pPr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2681" y="2807787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703868" y="2154108"/>
            <a:ext cx="7608165" cy="3667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altLang="ru-RU" sz="1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Муниципальный долг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2681" y="2789619"/>
            <a:ext cx="7729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Учет и регистрация муниципальных долговых обязательств осуществляется в</a:t>
            </a:r>
            <a:r>
              <a:rPr lang="ru-RU" alt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муниципальной долговой книге.         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В муниципальную долговую книгу вносятся сведения об объеме долговых обязательств по видам этих обязательств, дате их возникновения и исполнения полностью или частично, формах обеспечения обязательств.        </a:t>
            </a:r>
            <a:endParaRPr lang="ru-RU" altLang="ru-RU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В бюджете </a:t>
            </a:r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Екатериновского сельского поселения муниципальный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долг отсутствует.</a:t>
            </a:r>
          </a:p>
        </p:txBody>
      </p:sp>
    </p:spTree>
    <p:extLst>
      <p:ext uri="{BB962C8B-B14F-4D97-AF65-F5344CB8AC3E}">
        <p14:creationId xmlns:p14="http://schemas.microsoft.com/office/powerpoint/2010/main" val="2259687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Екатериновского сельского поселения на 2020 год и плановый период 2021 и 2022 годов (в рублях)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67319889"/>
              </p:ext>
            </p:extLst>
          </p:nvPr>
        </p:nvGraphicFramePr>
        <p:xfrm>
          <a:off x="395535" y="1844824"/>
          <a:ext cx="8568953" cy="4537786"/>
        </p:xfrm>
        <a:graphic>
          <a:graphicData uri="http://schemas.openxmlformats.org/drawingml/2006/table">
            <a:tbl>
              <a:tblPr/>
              <a:tblGrid>
                <a:gridCol w="2889449"/>
                <a:gridCol w="1431032"/>
                <a:gridCol w="1440160"/>
                <a:gridCol w="1368152"/>
                <a:gridCol w="1440160"/>
              </a:tblGrid>
              <a:tr h="631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8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18 524 133,47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16 194 734,18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10 377 980,00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10 396 980,00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6 643 572,44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6 370 060,18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4 081 000,00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4 100 000,00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2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11 880 561,03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9 824 674,00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6 296 980,00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6 296 980,00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17 388 661,03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15 683 514,00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10 118 530,00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9 877 131,00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259 450,00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519 849,00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1 135 472,44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511 220,18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98734" cy="130386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Екатериновского сельского поселения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2018 – 2022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00154477"/>
              </p:ext>
            </p:extLst>
          </p:nvPr>
        </p:nvGraphicFramePr>
        <p:xfrm>
          <a:off x="755576" y="1628800"/>
          <a:ext cx="7728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3160</TotalTime>
  <Words>1309</Words>
  <Application>Microsoft Office PowerPoint</Application>
  <PresentationFormat>Экран (4:3)</PresentationFormat>
  <Paragraphs>263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Грань</vt:lpstr>
      <vt:lpstr>Диаграмма</vt:lpstr>
      <vt:lpstr>Открытый бюджет</vt:lpstr>
      <vt:lpstr>В состав Екатериновского сельского поселения  входят 5 населенных пунктов</vt:lpstr>
      <vt:lpstr>Основные принципы формирования бюджета на 2020 год и на плановый период 2021 и 2022 годов</vt:lpstr>
      <vt:lpstr>Основные понятия используемые в бюджетном процессе</vt:lpstr>
      <vt:lpstr>Этапы составления и утверждения бюджета Екатериновского сельского поселения</vt:lpstr>
      <vt:lpstr>СТРУКТУРА БЮДЖЕТА</vt:lpstr>
      <vt:lpstr>Презентация PowerPoint</vt:lpstr>
      <vt:lpstr>Основные параметры бюджета Екатериновского сельского поселения на 2020 год и плановый период 2021 и 2022 годов (в рублях) </vt:lpstr>
      <vt:lpstr>Динамика налоговых и неналоговых доходов  бюджета Екатериновского сельского поселения за 2018 – 2022 годы</vt:lpstr>
      <vt:lpstr>Структура налоговых и неналоговых доходов бюджета Екатериновского сельского поселения в 2020 году</vt:lpstr>
      <vt:lpstr>Динамика поступлений налога  на доходы физических лиц в бюджет  Екатериновского сельского поселения (в рублях) НДФЛ за 2018-2022 годы </vt:lpstr>
      <vt:lpstr>Динамика поступлений НАЛОГИ НА ИМУЩЕСТВО в бюджет  Екатериновского сельского поселения за 2018-2022 годы(в рублях) </vt:lpstr>
      <vt:lpstr>Динамика поступлений неналоговых доходов бюджета Екатериновского сельского поселения  за 2018-2022 годы (в рублях)</vt:lpstr>
      <vt:lpstr>Межбюджетные трансферты</vt:lpstr>
      <vt:lpstr>Динамика поступлений безвозмездных поступлений в бюджет Екатериновского сельского поселения за 2018 – 2022 годы (в рублях)</vt:lpstr>
      <vt:lpstr>РАСХОДЫ БЮДЖЕТА </vt:lpstr>
      <vt:lpstr>Динамика доходов и расходов бюджета Екатериновского сельского поселения за 2018 – 2022 годы (в рублях))</vt:lpstr>
      <vt:lpstr>Динамика расходов бюджета Екатериновского сельского поселения за  2018-2022 годы (в рублях)  </vt:lpstr>
      <vt:lpstr>Расходы бюджета Екатериновского сельского поселения в 2020 году</vt:lpstr>
      <vt:lpstr>Муниципальные целевые программы Екатериновского сельского поселения на 2020 год                                                                                             </vt:lpstr>
      <vt:lpstr>Непрограммные направления деятельности Екатериновского сельского поселения на 2020 год  </vt:lpstr>
      <vt:lpstr>Результаты мониторинга сельских поселений Партизанского муниципального района за 2019 год</vt:lpstr>
      <vt:lpstr>Контактная информация и обратная связь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GlavBux</cp:lastModifiedBy>
  <cp:revision>351</cp:revision>
  <dcterms:created xsi:type="dcterms:W3CDTF">2013-09-17T11:29:55Z</dcterms:created>
  <dcterms:modified xsi:type="dcterms:W3CDTF">2021-07-26T05:36:15Z</dcterms:modified>
</cp:coreProperties>
</file>