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notesMasterIdLst>
    <p:notesMasterId r:id="rId28"/>
  </p:notesMasterIdLst>
  <p:sldIdLst>
    <p:sldId id="256" r:id="rId2"/>
    <p:sldId id="257" r:id="rId3"/>
    <p:sldId id="258" r:id="rId4"/>
    <p:sldId id="299" r:id="rId5"/>
    <p:sldId id="291" r:id="rId6"/>
    <p:sldId id="287" r:id="rId7"/>
    <p:sldId id="296" r:id="rId8"/>
    <p:sldId id="298" r:id="rId9"/>
    <p:sldId id="293" r:id="rId10"/>
    <p:sldId id="278" r:id="rId11"/>
    <p:sldId id="279" r:id="rId12"/>
    <p:sldId id="263" r:id="rId13"/>
    <p:sldId id="289" r:id="rId14"/>
    <p:sldId id="288" r:id="rId15"/>
    <p:sldId id="285" r:id="rId16"/>
    <p:sldId id="292" r:id="rId17"/>
    <p:sldId id="294" r:id="rId18"/>
    <p:sldId id="300" r:id="rId19"/>
    <p:sldId id="284" r:id="rId20"/>
    <p:sldId id="273" r:id="rId21"/>
    <p:sldId id="269" r:id="rId22"/>
    <p:sldId id="266" r:id="rId23"/>
    <p:sldId id="301" r:id="rId24"/>
    <p:sldId id="295" r:id="rId25"/>
    <p:sldId id="286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A29C3A-E819-41C9-942A-72603EA32F02}">
          <p14:sldIdLst>
            <p14:sldId id="256"/>
            <p14:sldId id="257"/>
            <p14:sldId id="258"/>
            <p14:sldId id="299"/>
            <p14:sldId id="291"/>
            <p14:sldId id="287"/>
            <p14:sldId id="296"/>
            <p14:sldId id="298"/>
            <p14:sldId id="293"/>
            <p14:sldId id="278"/>
            <p14:sldId id="279"/>
            <p14:sldId id="263"/>
            <p14:sldId id="289"/>
          </p14:sldIdLst>
        </p14:section>
        <p14:section name="Раздел без заголовка" id="{0488D210-BA0B-48AA-9257-167A8995B784}">
          <p14:sldIdLst>
            <p14:sldId id="288"/>
            <p14:sldId id="285"/>
            <p14:sldId id="292"/>
            <p14:sldId id="294"/>
            <p14:sldId id="300"/>
            <p14:sldId id="284"/>
            <p14:sldId id="273"/>
            <p14:sldId id="269"/>
            <p14:sldId id="266"/>
            <p14:sldId id="301"/>
            <p14:sldId id="295"/>
            <p14:sldId id="286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4.929792508785640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6</a:t>
                    </a:r>
                    <a:r>
                      <a:rPr lang="en-US" sz="1600" baseline="0" dirty="0" smtClean="0"/>
                      <a:t> 378 231,77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05128536899692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6 370 060,18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47822869061613"/>
                  <c:y val="4.6127353370992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6 643 572,44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6643572.4400000004</c:v>
                </c:pt>
                <c:pt idx="1">
                  <c:v>6370060.1799999997</c:v>
                </c:pt>
                <c:pt idx="2">
                  <c:v>6967924.5800000001</c:v>
                </c:pt>
                <c:pt idx="3">
                  <c:v>5500000</c:v>
                </c:pt>
                <c:pt idx="4">
                  <c:v>5000000</c:v>
                </c:pt>
                <c:pt idx="5">
                  <c:v>5000000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1">
                  <c:v>95.883054448940413</c:v>
                </c:pt>
                <c:pt idx="2">
                  <c:v>104.88219467657373</c:v>
                </c:pt>
                <c:pt idx="3">
                  <c:v>86.341413496661815</c:v>
                </c:pt>
                <c:pt idx="4">
                  <c:v>90.909090909090907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5177456"/>
        <c:axId val="1045174192"/>
      </c:barChart>
      <c:catAx>
        <c:axId val="1045177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4192"/>
        <c:crosses val="autoZero"/>
        <c:auto val="1"/>
        <c:lblAlgn val="ctr"/>
        <c:lblOffset val="100"/>
        <c:noMultiLvlLbl val="0"/>
      </c:catAx>
      <c:valAx>
        <c:axId val="104517419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45177456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61948471376149639"/>
          <c:y val="1.5410253561570079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46660048525074"/>
          <c:y val="4.0174067354643246E-2"/>
          <c:w val="0.6379897081327881"/>
          <c:h val="0.431412844325091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6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41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15,05%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0,07%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85238109744078"/>
                  <c:y val="-0.235985246524939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72,32%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092312323720305E-2"/>
                  <c:y val="-2.843479341242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0,12%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5,46%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4,1%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4038238582809796E-2"/>
                  <c:y val="-8.76324384847750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- 1 125 118,45 руб. (15,33%)</c:v>
                </c:pt>
                <c:pt idx="1">
                  <c:v>Налоги на совокупный доход - 69 830,74руб. (0,95%)</c:v>
                </c:pt>
                <c:pt idx="2">
                  <c:v>Налоги на имущество  -5 332 148,05руб. (72,67%)</c:v>
                </c:pt>
                <c:pt idx="3">
                  <c:v>Доходы от использования имущества, находящегося в государственной и муниципальной собственности - 391 561,34 руб. (5,34%)</c:v>
                </c:pt>
                <c:pt idx="4">
                  <c:v>Доходы от оказания платных услуг (работ) и компенсации затрат государства - 287341,93 (3,92%)</c:v>
                </c:pt>
                <c:pt idx="5">
                  <c:v>Штрафы, санкции, возмещение ущерба - 23949,14 (0,33%)</c:v>
                </c:pt>
                <c:pt idx="6">
                  <c:v>Прочие не налоговые доходы - 107128,22 руб. (1,46%)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0.15334694137572236</c:v>
                </c:pt>
                <c:pt idx="1">
                  <c:v>9.5175138164371158E-3</c:v>
                </c:pt>
                <c:pt idx="2">
                  <c:v>0.72674001073400085</c:v>
                </c:pt>
                <c:pt idx="3">
                  <c:v>5.336747775310173E-2</c:v>
                </c:pt>
                <c:pt idx="4">
                  <c:v>3.9162993100412602E-2</c:v>
                </c:pt>
                <c:pt idx="5">
                  <c:v>3.2641250950768497E-3</c:v>
                </c:pt>
                <c:pt idx="6">
                  <c:v>1.4600938125248493E-2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6.4166145517881523E-2"/>
          <c:y val="0.28364307996754712"/>
          <c:w val="0.87166759696951235"/>
          <c:h val="0.70209891983486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934924.91</c:v>
                </c:pt>
                <c:pt idx="1">
                  <c:v>886258.5</c:v>
                </c:pt>
                <c:pt idx="2">
                  <c:v>1048748.6599999999</c:v>
                </c:pt>
                <c:pt idx="3">
                  <c:v>900000</c:v>
                </c:pt>
                <c:pt idx="4">
                  <c:v>900000</c:v>
                </c:pt>
                <c:pt idx="5">
                  <c:v>900000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045175824"/>
        <c:axId val="1045176912"/>
        <c:axId val="0"/>
      </c:bar3DChart>
      <c:catAx>
        <c:axId val="1045175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6912"/>
        <c:crosses val="autoZero"/>
        <c:auto val="1"/>
        <c:lblAlgn val="ctr"/>
        <c:lblOffset val="100"/>
        <c:noMultiLvlLbl val="0"/>
      </c:catAx>
      <c:valAx>
        <c:axId val="104517691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5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23912307234676"/>
          <c:y val="1.6704162500462912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5060312.25</c:v>
                </c:pt>
                <c:pt idx="1">
                  <c:v>4808692.17</c:v>
                </c:pt>
                <c:pt idx="2">
                  <c:v>5039099.4000000004</c:v>
                </c:pt>
                <c:pt idx="3">
                  <c:v>3900000</c:v>
                </c:pt>
                <c:pt idx="4">
                  <c:v>3400000</c:v>
                </c:pt>
                <c:pt idx="5">
                  <c:v>3900000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045176368"/>
        <c:axId val="1045173104"/>
        <c:axId val="0"/>
      </c:bar3DChart>
      <c:catAx>
        <c:axId val="1045176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3104"/>
        <c:crosses val="autoZero"/>
        <c:auto val="1"/>
        <c:lblAlgn val="ctr"/>
        <c:lblOffset val="100"/>
        <c:noMultiLvlLbl val="0"/>
      </c:catAx>
      <c:valAx>
        <c:axId val="104517310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6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31948555895223"/>
          <c:y val="1.6704162500462912E-2"/>
          <c:w val="0.41866416724306621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94513.11</c:v>
                </c:pt>
                <c:pt idx="1">
                  <c:v>65700.92</c:v>
                </c:pt>
                <c:pt idx="2">
                  <c:v>194467.92</c:v>
                </c:pt>
                <c:pt idx="3">
                  <c:v>90000</c:v>
                </c:pt>
                <c:pt idx="4">
                  <c:v>90000</c:v>
                </c:pt>
                <c:pt idx="5">
                  <c:v>90000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 План</c:v>
                </c:pt>
                <c:pt idx="4">
                  <c:v>2023 г. Прогноз</c:v>
                </c:pt>
                <c:pt idx="5">
                  <c:v>2024 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415451.92</c:v>
                </c:pt>
                <c:pt idx="1">
                  <c:v>385680.68</c:v>
                </c:pt>
                <c:pt idx="2">
                  <c:v>380137.37</c:v>
                </c:pt>
                <c:pt idx="3">
                  <c:v>385000</c:v>
                </c:pt>
                <c:pt idx="4">
                  <c:v>385000</c:v>
                </c:pt>
                <c:pt idx="5">
                  <c:v>385000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45178000"/>
        <c:axId val="1045178544"/>
        <c:axId val="0"/>
      </c:bar3DChart>
      <c:catAx>
        <c:axId val="1045178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8544"/>
        <c:crosses val="autoZero"/>
        <c:auto val="1"/>
        <c:lblAlgn val="ctr"/>
        <c:lblOffset val="100"/>
        <c:noMultiLvlLbl val="0"/>
      </c:catAx>
      <c:valAx>
        <c:axId val="1045178544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104517800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8912998737845156E-3"/>
                  <c:y val="-0.12256171159889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69498106767736E-3"/>
                  <c:y val="-0.2122410127688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69498106767736E-3"/>
                  <c:y val="-0.2511020432757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282496844612897E-3"/>
                  <c:y val="-0.15843343206687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825997475690312E-3"/>
                  <c:y val="-0.1285403316768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 </c:v>
                </c:pt>
                <c:pt idx="1">
                  <c:v>2020 г.</c:v>
                </c:pt>
                <c:pt idx="2">
                  <c:v>2021 г.</c:v>
                </c:pt>
                <c:pt idx="3">
                  <c:v>2022г. План</c:v>
                </c:pt>
                <c:pt idx="4">
                  <c:v>2023г. Прогноз</c:v>
                </c:pt>
                <c:pt idx="5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11880561.029999999</c:v>
                </c:pt>
                <c:pt idx="1">
                  <c:v>9824674</c:v>
                </c:pt>
                <c:pt idx="2">
                  <c:v>9395930</c:v>
                </c:pt>
                <c:pt idx="3">
                  <c:v>9358264</c:v>
                </c:pt>
                <c:pt idx="4">
                  <c:v>9896417.3499999996</c:v>
                </c:pt>
                <c:pt idx="5">
                  <c:v>9330537.3499999996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45173648"/>
        <c:axId val="1045171472"/>
      </c:barChart>
      <c:catAx>
        <c:axId val="1045173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045171472"/>
        <c:crosses val="autoZero"/>
        <c:auto val="1"/>
        <c:lblAlgn val="ctr"/>
        <c:lblOffset val="100"/>
        <c:noMultiLvlLbl val="0"/>
      </c:catAx>
      <c:valAx>
        <c:axId val="104517147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045173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517116495252806"/>
          <c:y val="3.5909851824373569E-2"/>
          <c:w val="0.28043912698224788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9.1793372164997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18524133.469999999</c:v>
                </c:pt>
                <c:pt idx="1">
                  <c:v>16194734.18</c:v>
                </c:pt>
                <c:pt idx="2">
                  <c:v>16363854.58</c:v>
                </c:pt>
                <c:pt idx="3">
                  <c:v>14858264</c:v>
                </c:pt>
                <c:pt idx="4">
                  <c:v>14896417.35</c:v>
                </c:pt>
                <c:pt idx="5">
                  <c:v>14830537.35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tx>
                <c:rich>
                  <a:bodyPr/>
                  <a:lstStyle/>
                  <a:p>
                    <a:fld id="{2E7DD07E-5069-4603-802D-494D31240D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863961855477843E-2"/>
                  <c:y val="-2.207056358817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81097876177211"/>
                      <c:h val="4.23286301522053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20318219922315E-2"/>
                  <c:y val="-3.0234735823003792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98058893364466"/>
                      <c:h val="2.7211262240703419E-2"/>
                    </c:manualLayout>
                  </c15:layout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 План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17388661.030000001</c:v>
                </c:pt>
                <c:pt idx="1">
                  <c:v>15683514</c:v>
                </c:pt>
                <c:pt idx="2">
                  <c:v>17153210</c:v>
                </c:pt>
                <c:pt idx="3">
                  <c:v>14858264</c:v>
                </c:pt>
                <c:pt idx="4">
                  <c:v>14524185.49</c:v>
                </c:pt>
                <c:pt idx="5">
                  <c:v>14089998.630000001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5175280"/>
        <c:axId val="1045174736"/>
      </c:barChart>
      <c:catAx>
        <c:axId val="10451752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45174736"/>
        <c:crosses val="autoZero"/>
        <c:auto val="1"/>
        <c:lblAlgn val="ctr"/>
        <c:lblOffset val="100"/>
        <c:noMultiLvlLbl val="0"/>
      </c:catAx>
      <c:valAx>
        <c:axId val="1045174736"/>
        <c:scaling>
          <c:orientation val="minMax"/>
        </c:scaling>
        <c:delete val="0"/>
        <c:axPos val="b"/>
        <c:majorGridlines/>
        <c:numFmt formatCode="#,##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2429165047813"/>
          <c:y val="5.669255347363001E-2"/>
          <c:w val="0.86250000000000004"/>
          <c:h val="0.771764705882349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Sheet1!$A$1:$I$1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 план</c:v>
                </c:pt>
                <c:pt idx="4">
                  <c:v>2023 Прогноз </c:v>
                </c:pt>
                <c:pt idx="5">
                  <c:v>2024 Прогноз</c:v>
                </c:pt>
              </c:strCache>
            </c:strRef>
          </c:cat>
          <c:val>
            <c:numRef>
              <c:f>Sheet1!$A$2:$I$2</c:f>
              <c:numCache>
                <c:formatCode>#,##0.00</c:formatCode>
                <c:ptCount val="9"/>
                <c:pt idx="0">
                  <c:v>17388661.030000001</c:v>
                </c:pt>
                <c:pt idx="1">
                  <c:v>15683514</c:v>
                </c:pt>
                <c:pt idx="2">
                  <c:v>17153210</c:v>
                </c:pt>
                <c:pt idx="3">
                  <c:v>14858264</c:v>
                </c:pt>
                <c:pt idx="4">
                  <c:v>14524185.49</c:v>
                </c:pt>
                <c:pt idx="5">
                  <c:v>14089998.630000001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172016"/>
        <c:axId val="1045172560"/>
      </c:barChart>
      <c:catAx>
        <c:axId val="104517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2560"/>
        <c:crosses val="autoZero"/>
        <c:auto val="1"/>
        <c:lblAlgn val="ctr"/>
        <c:lblOffset val="100"/>
        <c:noMultiLvlLbl val="0"/>
      </c:catAx>
      <c:valAx>
        <c:axId val="10451725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72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-6 195 852,70 (36,1%)</c:v>
                </c:pt>
                <c:pt idx="1">
                  <c:v>Национальная оборона - 366 794,00 (2,0%)</c:v>
                </c:pt>
                <c:pt idx="2">
                  <c:v>Культура - 4 464 487,19 (26,0%)</c:v>
                </c:pt>
                <c:pt idx="3">
                  <c:v>Национальная безопасность и правоохранительная деятельность - 232 920,00 (1,4%)</c:v>
                </c:pt>
                <c:pt idx="4">
                  <c:v>Жилищно-коммунальное хозяйство - 5 794 163,00 (33,8%)</c:v>
                </c:pt>
                <c:pt idx="5">
                  <c:v>Социальная политика - 91 229,00 (0,5%)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6195852.7000000002</c:v>
                </c:pt>
                <c:pt idx="1">
                  <c:v>366794</c:v>
                </c:pt>
                <c:pt idx="2">
                  <c:v>4464487.1900000004</c:v>
                </c:pt>
                <c:pt idx="3">
                  <c:v>232920</c:v>
                </c:pt>
                <c:pt idx="4">
                  <c:v>5794163</c:v>
                </c:pt>
                <c:pt idx="5">
                  <c:v>91229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b="0" i="0" spc="-10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6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>
        <a:solidFill>
          <a:srgbClr val="00B050"/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2020-2024 годы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2 594,2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2020 - 2024 годы»                                                             4 464,5 тыс. руб.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2021-2024 годы»               232,9 тыс. руб.</a:t>
          </a:r>
          <a:endParaRPr lang="ru-RU" sz="14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>
        <a:solidFill>
          <a:srgbClr val="FFC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2021-2024 годы» 2 016,7 тыс. руб.</a:t>
          </a:r>
          <a:endParaRPr lang="ru-RU" sz="1200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rgbClr val="FF0000"/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3 200,0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60914F41-ADDA-4004-9B20-8AEBCD1BA3D0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2019-2027 годы»                            3200,0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A49D03-40F7-4D58-AC91-92DA6BCEC071}" type="parTrans" cxnId="{6C59D838-7924-4B71-AAC2-A4B0AC179705}">
      <dgm:prSet/>
      <dgm:spPr/>
      <dgm:t>
        <a:bodyPr/>
        <a:lstStyle/>
        <a:p>
          <a:endParaRPr lang="ru-RU"/>
        </a:p>
      </dgm:t>
    </dgm:pt>
    <dgm:pt modelId="{CEFCF68B-55CF-4446-8A75-D64F572F7928}" type="sibTrans" cxnId="{6C59D838-7924-4B71-AAC2-A4B0AC179705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ScaleX="64218" custScaleY="57597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Ang="0" custScaleX="61809" custScaleY="65692" custLinFactNeighborX="-6006" custLinFactNeighborY="-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X="47445" custScaleY="59644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452B3D55-4F76-48D4-9E6F-615996C0E805}" type="pres">
      <dgm:prSet presAssocID="{83123960-F648-4DFA-B15E-5574C0CCC695}" presName="node" presStyleLbl="node1" presStyleIdx="3" presStyleCnt="6" custScaleX="56090" custScaleY="81466" custLinFactNeighborX="4222" custLinFactNeighborY="-5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4" presStyleCnt="6" custScaleX="66452" custScaleY="75972" custLinFactNeighborX="4065" custLinFactNeighborY="-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43BB7-253E-46AB-9B9C-9165D6FD51F0}" type="pres">
      <dgm:prSet presAssocID="{BC90B872-6677-4DCA-AE6F-771E24D4D33B}" presName="sibTrans" presStyleCnt="0"/>
      <dgm:spPr/>
    </dgm:pt>
    <dgm:pt modelId="{62BAE24E-3F74-4AED-B67A-D21BB79968D7}" type="pres">
      <dgm:prSet presAssocID="{60914F41-ADDA-4004-9B20-8AEBCD1BA3D0}" presName="node" presStyleLbl="node1" presStyleIdx="5" presStyleCnt="6" custScaleX="53810" custScaleY="69851" custLinFactNeighborX="3435" custLinFactNeighborY="-6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737918EE-1DC8-4FF2-9521-76978DF07138}" type="presOf" srcId="{60914F41-ADDA-4004-9B20-8AEBCD1BA3D0}" destId="{62BAE24E-3F74-4AED-B67A-D21BB79968D7}" srcOrd="0" destOrd="0" presId="urn:microsoft.com/office/officeart/2005/8/layout/default#6"/>
    <dgm:cxn modelId="{8307CAC1-A140-4032-B7A2-CFB8A593D94C}" type="presOf" srcId="{1E917AB1-D1D3-437F-9DD8-6C2F93D78317}" destId="{2FA9EEF4-C6E8-4D70-8E1B-30B1DAD931C0}" srcOrd="0" destOrd="0" presId="urn:microsoft.com/office/officeart/2005/8/layout/default#6"/>
    <dgm:cxn modelId="{D5C60377-2CD1-4C69-96FF-DD547DD08F44}" type="presOf" srcId="{3F088F3D-96A6-4B75-B42C-5BC754D6DF9C}" destId="{9945249D-DB6B-4E65-A7B7-EA3E6520CBEA}" srcOrd="0" destOrd="0" presId="urn:microsoft.com/office/officeart/2005/8/layout/default#6"/>
    <dgm:cxn modelId="{6C59D838-7924-4B71-AAC2-A4B0AC179705}" srcId="{3A004BFF-004F-454F-BE51-394B82C01312}" destId="{60914F41-ADDA-4004-9B20-8AEBCD1BA3D0}" srcOrd="5" destOrd="0" parTransId="{E7A49D03-40F7-4D58-AC91-92DA6BCEC071}" sibTransId="{CEFCF68B-55CF-4446-8A75-D64F572F7928}"/>
    <dgm:cxn modelId="{AA9B8E0C-EDC8-4A9A-8B21-4E1FBFE4B754}" type="presOf" srcId="{83123960-F648-4DFA-B15E-5574C0CCC695}" destId="{452B3D55-4F76-48D4-9E6F-615996C0E805}" srcOrd="0" destOrd="0" presId="urn:microsoft.com/office/officeart/2005/8/layout/default#6"/>
    <dgm:cxn modelId="{AE9A8DDB-E018-4000-821E-E9701AE4FB63}" srcId="{3A004BFF-004F-454F-BE51-394B82C01312}" destId="{3F088F3D-96A6-4B75-B42C-5BC754D6DF9C}" srcOrd="4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3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56D67490-2FDB-430D-B200-3E3D1C34DC1A}" type="presOf" srcId="{03BB6B17-FC7E-4422-8B50-ACCDF5271BB9}" destId="{D21BA05A-26D5-46FF-BCA5-B176D21EB9AC}" srcOrd="0" destOrd="0" presId="urn:microsoft.com/office/officeart/2005/8/layout/default#6"/>
    <dgm:cxn modelId="{B0943C75-7CC0-412F-8B64-687BA73F2670}" type="presOf" srcId="{3A004BFF-004F-454F-BE51-394B82C01312}" destId="{36F6DAE6-A5FE-47A0-8A95-883E12265DBF}" srcOrd="0" destOrd="0" presId="urn:microsoft.com/office/officeart/2005/8/layout/default#6"/>
    <dgm:cxn modelId="{AC907455-BA22-4CB5-B2E5-0EC07CC7F587}" type="presOf" srcId="{B0B6305C-F33C-42AD-9EA4-35C0733F718C}" destId="{6F6FC00F-5F9D-4127-ACFE-8DA920B717BA}" srcOrd="0" destOrd="0" presId="urn:microsoft.com/office/officeart/2005/8/layout/default#6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6"/>
    <dgm:cxn modelId="{8414FC29-C59B-4F68-AF3C-45EEAFAFB18A}" type="presParOf" srcId="{36F6DAE6-A5FE-47A0-8A95-883E12265DBF}" destId="{942D2586-1AFE-48F2-8C7D-575937A8E78F}" srcOrd="1" destOrd="0" presId="urn:microsoft.com/office/officeart/2005/8/layout/default#6"/>
    <dgm:cxn modelId="{2F8F9D39-112F-41FA-B001-BC69FAE958FD}" type="presParOf" srcId="{36F6DAE6-A5FE-47A0-8A95-883E12265DBF}" destId="{D21BA05A-26D5-46FF-BCA5-B176D21EB9AC}" srcOrd="2" destOrd="0" presId="urn:microsoft.com/office/officeart/2005/8/layout/default#6"/>
    <dgm:cxn modelId="{69B14EF0-8939-4841-B2DB-2ED40D6AD2AE}" type="presParOf" srcId="{36F6DAE6-A5FE-47A0-8A95-883E12265DBF}" destId="{01D6D937-1B3C-43DD-817F-7206BBBEED2F}" srcOrd="3" destOrd="0" presId="urn:microsoft.com/office/officeart/2005/8/layout/default#6"/>
    <dgm:cxn modelId="{6006FF09-87D8-4AEB-994D-7D0967399DEA}" type="presParOf" srcId="{36F6DAE6-A5FE-47A0-8A95-883E12265DBF}" destId="{2FA9EEF4-C6E8-4D70-8E1B-30B1DAD931C0}" srcOrd="4" destOrd="0" presId="urn:microsoft.com/office/officeart/2005/8/layout/default#6"/>
    <dgm:cxn modelId="{CDA7E212-FB9A-4494-BE83-C1BAC424B017}" type="presParOf" srcId="{36F6DAE6-A5FE-47A0-8A95-883E12265DBF}" destId="{DAD08747-FA3D-4DD4-92A3-9370C560A633}" srcOrd="5" destOrd="0" presId="urn:microsoft.com/office/officeart/2005/8/layout/default#6"/>
    <dgm:cxn modelId="{95339849-0F63-40BF-A24F-C3FF3DCBC209}" type="presParOf" srcId="{36F6DAE6-A5FE-47A0-8A95-883E12265DBF}" destId="{452B3D55-4F76-48D4-9E6F-615996C0E805}" srcOrd="6" destOrd="0" presId="urn:microsoft.com/office/officeart/2005/8/layout/default#6"/>
    <dgm:cxn modelId="{69509E0F-5511-47DE-9FD8-802972FA5DFA}" type="presParOf" srcId="{36F6DAE6-A5FE-47A0-8A95-883E12265DBF}" destId="{31EA5691-2931-4BBB-A487-0E34C4B03D7E}" srcOrd="7" destOrd="0" presId="urn:microsoft.com/office/officeart/2005/8/layout/default#6"/>
    <dgm:cxn modelId="{EC00C57F-C9C0-4338-A87D-018ECC901CD3}" type="presParOf" srcId="{36F6DAE6-A5FE-47A0-8A95-883E12265DBF}" destId="{9945249D-DB6B-4E65-A7B7-EA3E6520CBEA}" srcOrd="8" destOrd="0" presId="urn:microsoft.com/office/officeart/2005/8/layout/default#6"/>
    <dgm:cxn modelId="{F8927FC2-ED8F-49A8-BE5C-40D1998D0849}" type="presParOf" srcId="{36F6DAE6-A5FE-47A0-8A95-883E12265DBF}" destId="{A2643BB7-253E-46AB-9B9C-9165D6FD51F0}" srcOrd="9" destOrd="0" presId="urn:microsoft.com/office/officeart/2005/8/layout/default#6"/>
    <dgm:cxn modelId="{8961F9AA-6875-475E-A031-4D9A3C5D3FB8}" type="presParOf" srcId="{36F6DAE6-A5FE-47A0-8A95-883E12265DBF}" destId="{62BAE24E-3F74-4AED-B67A-D21BB79968D7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230578"/>
          <a:ext cx="2917406" cy="1569969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2020 - 2024 годы»                                                             4 464,5 тыс. руб.</a:t>
          </a:r>
        </a:p>
      </dsp:txBody>
      <dsp:txXfrm>
        <a:off x="0" y="230578"/>
        <a:ext cx="2917406" cy="1569969"/>
      </dsp:txXfrm>
    </dsp:sp>
    <dsp:sp modelId="{D21BA05A-26D5-46FF-BCA5-B176D21EB9AC}">
      <dsp:nvSpPr>
        <dsp:cNvPr id="0" name=""/>
        <dsp:cNvSpPr/>
      </dsp:nvSpPr>
      <dsp:spPr>
        <a:xfrm>
          <a:off x="3168658" y="80946"/>
          <a:ext cx="2807966" cy="1790622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2021-2024 годы» 2 016,7 тыс. руб.</a:t>
          </a:r>
          <a:endParaRPr lang="ru-RU" sz="12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8658" y="80946"/>
        <a:ext cx="2807966" cy="1790622"/>
      </dsp:txXfrm>
    </dsp:sp>
    <dsp:sp modelId="{2FA9EEF4-C6E8-4D70-8E1B-30B1DAD931C0}">
      <dsp:nvSpPr>
        <dsp:cNvPr id="0" name=""/>
        <dsp:cNvSpPr/>
      </dsp:nvSpPr>
      <dsp:spPr>
        <a:xfrm>
          <a:off x="6394487" y="163810"/>
          <a:ext cx="2155413" cy="1625766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2021-2024 годы»               232,9 тыс. руб.</a:t>
          </a:r>
          <a:endParaRPr lang="ru-RU" sz="14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4487" y="163810"/>
        <a:ext cx="2155413" cy="1625766"/>
      </dsp:txXfrm>
    </dsp:sp>
    <dsp:sp modelId="{452B3D55-4F76-48D4-9E6F-615996C0E805}">
      <dsp:nvSpPr>
        <dsp:cNvPr id="0" name=""/>
        <dsp:cNvSpPr/>
      </dsp:nvSpPr>
      <dsp:spPr>
        <a:xfrm>
          <a:off x="196190" y="2298499"/>
          <a:ext cx="2548153" cy="2220587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2020-2024 годы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2 594,2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</dsp:txBody>
      <dsp:txXfrm>
        <a:off x="196190" y="2298499"/>
        <a:ext cx="2548153" cy="2220587"/>
      </dsp:txXfrm>
    </dsp:sp>
    <dsp:sp modelId="{9945249D-DB6B-4E65-A7B7-EA3E6520CBEA}">
      <dsp:nvSpPr>
        <dsp:cNvPr id="0" name=""/>
        <dsp:cNvSpPr/>
      </dsp:nvSpPr>
      <dsp:spPr>
        <a:xfrm>
          <a:off x="3191509" y="2448281"/>
          <a:ext cx="3018896" cy="2070832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3 200,0 </a:t>
          </a:r>
          <a:r>
            <a:rPr lang="ru-RU" sz="12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1509" y="2448281"/>
        <a:ext cx="3018896" cy="2070832"/>
      </dsp:txXfrm>
    </dsp:sp>
    <dsp:sp modelId="{62BAE24E-3F74-4AED-B67A-D21BB79968D7}">
      <dsp:nvSpPr>
        <dsp:cNvPr id="0" name=""/>
        <dsp:cNvSpPr/>
      </dsp:nvSpPr>
      <dsp:spPr>
        <a:xfrm>
          <a:off x="6484417" y="2448267"/>
          <a:ext cx="2444574" cy="190398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2019-2027 годы»                            3200,0 </a:t>
          </a:r>
          <a:r>
            <a:rPr lang="ru-RU" sz="1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3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84417" y="2448267"/>
        <a:ext cx="2444574" cy="190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3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19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1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5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37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53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6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7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3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0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8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9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06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  <p:sldLayoutId id="21474841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5874" y="2204864"/>
            <a:ext cx="8064896" cy="381642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Решение Муниципального комитета 	 Екатериновского сельского поселения Партизанского муниципального района № 6 от 04.05.2022</a:t>
            </a:r>
          </a:p>
          <a:p>
            <a:pPr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отчета об исполнении бюджета Екатериновского сельского поселения Партизанского муниципального района за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год»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98734" cy="130386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– 2024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60537531"/>
              </p:ext>
            </p:extLst>
          </p:nvPr>
        </p:nvGraphicFramePr>
        <p:xfrm>
          <a:off x="827584" y="1556792"/>
          <a:ext cx="77285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2022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8731282"/>
              </p:ext>
            </p:extLst>
          </p:nvPr>
        </p:nvGraphicFramePr>
        <p:xfrm>
          <a:off x="107504" y="126876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83152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 за 2019-2024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46357076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120680" cy="16561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за 2019-2024 годы(в рублях)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9650770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1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629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2019-2024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05833431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0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11263" y="210344"/>
            <a:ext cx="5520978" cy="1200329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49" y="1700808"/>
            <a:ext cx="8572500" cy="8302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2" y="2711450"/>
            <a:ext cx="669609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</a:t>
            </a:r>
          </a:p>
          <a:p>
            <a:pPr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954" y="3933056"/>
            <a:ext cx="666435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условиях долевого софинансирования расходов других бюджетов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953" y="5262414"/>
            <a:ext cx="6664357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-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первичного воинского учета на территориях, где отсутствуют военные комиссариаты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620688"/>
            <a:ext cx="6798734" cy="130386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за 2019 – 2024 годы (в рублях)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0981940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183" y="3429000"/>
            <a:ext cx="7562801" cy="2461294"/>
          </a:xfrm>
        </p:spPr>
        <p:txBody>
          <a:bodyPr>
            <a:norm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r>
              <a:rPr lang="ru-RU" sz="3200" i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</a:t>
            </a:r>
            <a:r>
              <a:rPr lang="ru-RU" sz="14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(культуры </a:t>
            </a:r>
            <a:r>
              <a:rPr lang="ru-RU" sz="14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др.) и органов местного самоуправления;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FontTx/>
              <a:buChar char="•"/>
            </a:pP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благоустройство </a:t>
            </a:r>
            <a:r>
              <a:rPr lang="ru-RU" alt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и </a:t>
            </a:r>
            <a:r>
              <a:rPr lang="ru-RU" alt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  <a:endParaRPr lang="ru-RU" alt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20000"/>
              <a:buNone/>
            </a:pPr>
            <a:endParaRPr lang="ru-RU" sz="140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250" y="1412776"/>
            <a:ext cx="8458200" cy="1643162"/>
          </a:xfrm>
          <a:prstGeom prst="rect">
            <a:avLst/>
          </a:prstGeom>
          <a:effectLst>
            <a:outerShdw blurRad="25400" dist="25400" dir="2400000" algn="ctr" rotWithShape="0">
              <a:srgbClr val="FFFFFF">
                <a:lumMod val="65000"/>
                <a:lumOff val="35000"/>
                <a:alpha val="71000"/>
              </a:srgbClr>
            </a:outerShdw>
          </a:effectLst>
        </p:spPr>
        <p:txBody>
          <a:bodyPr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Екатериновского сельского поселения,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  <p:extLst>
      <p:ext uri="{BB962C8B-B14F-4D97-AF65-F5344CB8AC3E}">
        <p14:creationId xmlns:p14="http://schemas.microsoft.com/office/powerpoint/2010/main" val="3806551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Информация об исполнении бюджета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Екатериновского сельского поселения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2022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год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286772"/>
              </p:ext>
            </p:extLst>
          </p:nvPr>
        </p:nvGraphicFramePr>
        <p:xfrm>
          <a:off x="1187624" y="1268761"/>
          <a:ext cx="7128791" cy="4608510"/>
        </p:xfrm>
        <a:graphic>
          <a:graphicData uri="http://schemas.openxmlformats.org/drawingml/2006/table">
            <a:tbl>
              <a:tblPr/>
              <a:tblGrid>
                <a:gridCol w="1783076"/>
                <a:gridCol w="1084587"/>
                <a:gridCol w="1126707"/>
                <a:gridCol w="1168827"/>
                <a:gridCol w="982797"/>
                <a:gridCol w="982797"/>
              </a:tblGrid>
              <a:tr h="403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</a:t>
                      </a:r>
                      <a:r>
                        <a:rPr lang="ru-RU" sz="10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</a:t>
                      </a:r>
                      <a:r>
                        <a:rPr lang="ru-RU" sz="10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</a:t>
                      </a:r>
                      <a:r>
                        <a:rPr lang="ru-RU" sz="10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 к </a:t>
                      </a:r>
                      <a:r>
                        <a:rPr lang="ru-RU" sz="10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</a:rPr>
                        <a:t>году, %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6 145 890,00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6 195 852,70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6 195 852,70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333 580,00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366 794,00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366 794,00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318 564,00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6 291 880,20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5 794 163,00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5 794 163,00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3 948 067,36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91 228,44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91 229,00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91 229,00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9398" marR="9398" marT="9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17 153 210,00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17 145 445,89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17 145 445,89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63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за 2019 – 2024 годы (в рублях)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78472601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2022 год и на плановый период 2023 и 2024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15753"/>
            <a:ext cx="7488832" cy="839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2019-2024 годы (в рублях)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1943100" y="3233989"/>
          <a:ext cx="3197225" cy="157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" name="Диаграмма" r:id="rId3" imgW="8229600" imgH="4048011" progId="MSGraph.Chart.8">
                  <p:embed followColorScheme="full"/>
                </p:oleObj>
              </mc:Choice>
              <mc:Fallback>
                <p:oleObj name="Диаграмма" r:id="rId3" imgW="8229600" imgH="4048011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233989"/>
                        <a:ext cx="3197225" cy="157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5144777"/>
              </p:ext>
            </p:extLst>
          </p:nvPr>
        </p:nvGraphicFramePr>
        <p:xfrm>
          <a:off x="179512" y="980729"/>
          <a:ext cx="8612062" cy="542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98734" cy="130386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2022 году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92753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211144" cy="911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 на 2022 год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751135"/>
              </p:ext>
            </p:extLst>
          </p:nvPr>
        </p:nvGraphicFramePr>
        <p:xfrm>
          <a:off x="107504" y="1556792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Муниципальные программы Екатериновского сельского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поселения за 2022 год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(руб.)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37088"/>
              </p:ext>
            </p:extLst>
          </p:nvPr>
        </p:nvGraphicFramePr>
        <p:xfrm>
          <a:off x="611560" y="1772814"/>
          <a:ext cx="7632848" cy="4619155"/>
        </p:xfrm>
        <a:graphic>
          <a:graphicData uri="http://schemas.openxmlformats.org/drawingml/2006/table">
            <a:tbl>
              <a:tblPr/>
              <a:tblGrid>
                <a:gridCol w="714678"/>
                <a:gridCol w="3383552"/>
                <a:gridCol w="1429355"/>
                <a:gridCol w="1369799"/>
                <a:gridCol w="735464"/>
              </a:tblGrid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</a:tr>
              <a:tr h="16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"Материально-техническое обеспечение деятельности муниципального казенного учреждения культуры, спорта и административно-хозяйственного обеспечения деятельности Администрации Екатериновского сельского поселения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2 016 725,04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2 016 725,04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"Благоустройство в Екатериновском сельском поселении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2 594 163,00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2 594 163,00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культуры в Екатериновском сельском поселении Партизанского муниципального района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Екатериновского сельского поселения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 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годы"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 территорий, детских и спортивных площадок на территории Екатериновского сельского поселения Партизанского муниципального района Приморского края на 2019-2027 годы»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12 508 295,23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12 508 295,23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48" marR="8348" marT="83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821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30754" cy="1320800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Непрограммные направления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деятельности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2022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483358"/>
              </p:ext>
            </p:extLst>
          </p:nvPr>
        </p:nvGraphicFramePr>
        <p:xfrm>
          <a:off x="609598" y="1432534"/>
          <a:ext cx="7274771" cy="4203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047"/>
                <a:gridCol w="273518"/>
                <a:gridCol w="274483"/>
                <a:gridCol w="1233241"/>
                <a:gridCol w="1233241"/>
                <a:gridCol w="1233241"/>
              </a:tblGrid>
              <a:tr h="1779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vert="vert27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8348" marR="8348" marT="8348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4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52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453 068,67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453 068 ,67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058,99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058,99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698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</a:tr>
              <a:tr h="349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09" marR="489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4 637 150,10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637 150,10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6712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2021 </a:t>
            </a:r>
            <a:r>
              <a:rPr lang="ru-RU" alt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026727"/>
              </p:ext>
            </p:extLst>
          </p:nvPr>
        </p:nvGraphicFramePr>
        <p:xfrm>
          <a:off x="971600" y="1628799"/>
          <a:ext cx="7344816" cy="3994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52,59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47,95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53,98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9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52,07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2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45,17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41,39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196752"/>
            <a:ext cx="6347714" cy="4844611"/>
          </a:xfrm>
        </p:spPr>
        <p:txBody>
          <a:bodyPr>
            <a:normAutofit lnSpcReduction="1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Екатериновского сельского поселения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692974,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край, Партизанский район, с.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Екатериновка,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Советская,6а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adm_ekat@mail.ru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42365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29-148, 29-131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- четверг с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пятница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суббота,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Интернет сайт: Официальный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сайт Администрации Екатериновского сельского поселения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http://ekaterinovka.partizansky.ru/</a:t>
            </a:r>
            <a:endParaRPr lang="ru-RU" alt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 используемые в бюджетном процессе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7569940"/>
              </p:ext>
            </p:extLst>
          </p:nvPr>
        </p:nvGraphicFramePr>
        <p:xfrm>
          <a:off x="395535" y="1844824"/>
          <a:ext cx="8568953" cy="4683680"/>
        </p:xfrm>
        <a:graphic>
          <a:graphicData uri="http://schemas.openxmlformats.org/drawingml/2006/table">
            <a:tbl>
              <a:tblPr/>
              <a:tblGrid>
                <a:gridCol w="8568953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en-US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поступающие в бюджет денежные средства (налоги юридических и физических лиц, безвозмездные поступления)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r>
                        <a:rPr lang="ru-RU" altLang="ru-RU" sz="1600" b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выплачиваемые из бюджета денежные средства (содержание государственных (муниципальных) учреждений (культура и другие), благоустройство территории и другие)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altLang="ru-RU" sz="16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 над расходами бюджета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расходы бюджета превышают доходы бюджета</a:t>
                      </a:r>
                      <a:endParaRPr lang="ru-RU" altLang="ru-RU" sz="1600" b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alt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/>
          <a:lstStyle/>
          <a:p>
            <a:r>
              <a:rPr lang="ru-RU" sz="2800" kern="0" dirty="0">
                <a:solidFill>
                  <a:srgbClr val="FFFFFF">
                    <a:lumMod val="5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Tahoma" pitchFamily="34" charset="0"/>
              </a:rPr>
              <a:t>Что такое бюджет? Какие бывают бюджеты?</a:t>
            </a:r>
            <a:endParaRPr lang="ru-RU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Font typeface="Wingdings" pitchFamily="2" charset="2"/>
              <a:buNone/>
              <a:defRPr/>
            </a:pPr>
            <a:r>
              <a:rPr lang="ru-RU" b="1" cap="all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7950" y="1539875"/>
            <a:ext cx="2392363" cy="496888"/>
          </a:xfrm>
          <a:prstGeom prst="wedgeRoundRectCallout">
            <a:avLst>
              <a:gd name="adj1" fmla="val 50709"/>
              <a:gd name="adj2" fmla="val -11011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Со старонормандского </a:t>
            </a:r>
            <a:r>
              <a:rPr lang="en-US" sz="1200" dirty="0">
                <a:solidFill>
                  <a:schemeClr val="tx1"/>
                </a:solidFill>
              </a:rPr>
              <a:t>buogette – </a:t>
            </a:r>
            <a:r>
              <a:rPr lang="ru-RU" sz="1200" dirty="0">
                <a:solidFill>
                  <a:schemeClr val="tx1"/>
                </a:solidFill>
              </a:rPr>
              <a:t>сумка, кошелек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noFill/>
          <a:ln w="25400" cap="flat" cmpd="sng" algn="ctr">
            <a:solidFill>
              <a:srgbClr val="92D05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Прямая со стрелкой 8"/>
          <p:cNvCxnSpPr/>
          <p:nvPr/>
        </p:nvCxnSpPr>
        <p:spPr>
          <a:xfrm>
            <a:off x="4515031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</p:spTree>
    <p:extLst>
      <p:ext uri="{BB962C8B-B14F-4D97-AF65-F5344CB8AC3E}">
        <p14:creationId xmlns:p14="http://schemas.microsoft.com/office/powerpoint/2010/main" val="427162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Этапы составления и утверждения бюджета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Екатериновского сельского поселения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69848700"/>
              </p:ext>
            </p:extLst>
          </p:nvPr>
        </p:nvGraphicFramePr>
        <p:xfrm>
          <a:off x="425958" y="1555241"/>
          <a:ext cx="8250498" cy="2593840"/>
        </p:xfrm>
        <a:graphic>
          <a:graphicData uri="http://schemas.openxmlformats.org/drawingml/2006/table">
            <a:tbl>
              <a:tblPr/>
              <a:tblGrid>
                <a:gridCol w="825049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формирование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 поселения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регламентируется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 Решением Муниципальным комитетом Екатериновского сельского поселения Партизанского района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07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проекта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поселения представляет проект бюджета поселения на рассмотрение Муниципальному комитету до 15 ноября текущего года. Председатель муниципального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комитата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направляет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ревизионную комиссию для подготовки заключения. Муниципальный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рассматривает проект решения о бюджете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двух чтениях.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984">
                <a:tc>
                  <a:txBody>
                    <a:bodyPr/>
                    <a:lstStyle/>
                    <a:p>
                      <a:pPr algn="l" defTabSz="889000" fontAlgn="auto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проекта бюджета -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бюджета поселения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утверждается Муниципальным комитетом в форме решения. Принятое решение муниципального комитетом, подлежит обнародованию путем опубликования его в газете «Екатериновский вестник» и размещению на официальном сайте администрации Екатериновского сельского поселения.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22910" y="4265879"/>
            <a:ext cx="8696325" cy="699853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90000" lnSpcReduction="20000"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DD7E0E"/>
                </a:solidFill>
                <a:latin typeface="+mn-lt"/>
                <a:ea typeface="+mj-ea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5958" y="4965732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881" y="5432457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Основные направления бюджетной и налоговой политики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Екатериновского сельского поселения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84973" y="607454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Муниципальные программы Екатериновского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9567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 состав Екатериновского сельского поселения  входят 5 населенных пунктов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41580"/>
              </p:ext>
            </p:extLst>
          </p:nvPr>
        </p:nvGraphicFramePr>
        <p:xfrm>
          <a:off x="1691680" y="1340768"/>
          <a:ext cx="5472607" cy="451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 smtClean="0">
                          <a:effectLst/>
                        </a:rPr>
                        <a:t>2022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Екатериновка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3751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п. Боец Кузнецов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787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Голубовка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636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с. Новая Сила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ж/д разъезд 151 км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4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Итого по поселению</a:t>
                      </a:r>
                      <a:b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5726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23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</a:t>
            </a:r>
            <a:r>
              <a:rPr lang="ru-RU" dirty="0" smtClean="0"/>
              <a:t>БЮДЖЕТА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ДОХОДЫ=РАСХОДЫ=СБАЛАНСИРОВАННЫЙ БЮДЖЕТ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– РАСХОДЫ = ДЕФИЦИТ (ПРОФИЦИТ)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81" y="1617775"/>
            <a:ext cx="3615241" cy="493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378" y="194061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2681" y="2807787"/>
            <a:ext cx="3719544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&gt; Расходы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превышении доходов над расходами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как их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остатки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погасить долг)</a:t>
            </a:r>
          </a:p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2681" y="280778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703868" y="2154108"/>
            <a:ext cx="7608165" cy="3667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Муниципальный 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2681" y="2789619"/>
            <a:ext cx="7729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муниципальной долговой книге.         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       </a:t>
            </a:r>
            <a:endParaRPr lang="ru-RU" altLang="ru-RU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В бюджете </a:t>
            </a:r>
            <a:r>
              <a:rPr lang="ru-RU" alt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Екатериновского сельского поселения муниципальный </a:t>
            </a:r>
            <a:r>
              <a:rPr lang="ru-RU" alt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долг отсутствует.</a:t>
            </a:r>
          </a:p>
        </p:txBody>
      </p:sp>
    </p:spTree>
    <p:extLst>
      <p:ext uri="{BB962C8B-B14F-4D97-AF65-F5344CB8AC3E}">
        <p14:creationId xmlns:p14="http://schemas.microsoft.com/office/powerpoint/2010/main" val="225968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2022 год и плановый период 2023 и 2024 годов (в рублях)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36863429"/>
              </p:ext>
            </p:extLst>
          </p:nvPr>
        </p:nvGraphicFramePr>
        <p:xfrm>
          <a:off x="395535" y="1844824"/>
          <a:ext cx="8568953" cy="4537786"/>
        </p:xfrm>
        <a:graphic>
          <a:graphicData uri="http://schemas.openxmlformats.org/drawingml/2006/table">
            <a:tbl>
              <a:tblPr/>
              <a:tblGrid>
                <a:gridCol w="2889449"/>
                <a:gridCol w="1431032"/>
                <a:gridCol w="1440160"/>
                <a:gridCol w="1368152"/>
                <a:gridCol w="1440160"/>
              </a:tblGrid>
              <a:tr h="631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16 363 854,58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14 858 264,00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14 896 417,35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14 830 537,35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6 967 924,58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2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9 395 930,00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9 358 264,00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9 896 417,35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9 330 537,35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17 153 210,00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14 858 264,00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14 524 185,49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14 089 998,63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9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372 410,43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741 526,87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789 355,42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3538</TotalTime>
  <Words>1662</Words>
  <Application>Microsoft Office PowerPoint</Application>
  <PresentationFormat>Экран (4:3)</PresentationFormat>
  <Paragraphs>363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Диаграмма</vt:lpstr>
      <vt:lpstr>Открытый бюджет</vt:lpstr>
      <vt:lpstr>Основные принципы формирования бюджета на 2022 год и на плановый период 2023 и 2024 годов</vt:lpstr>
      <vt:lpstr>Основные понятия используемые в бюджетном процессе</vt:lpstr>
      <vt:lpstr>Что такое бюджет? Какие бывают бюджеты?</vt:lpstr>
      <vt:lpstr>Этапы составления и утверждения бюджета Екатериновского сельского поселения</vt:lpstr>
      <vt:lpstr>В состав Екатериновского сельского поселения  входят 5 населенных пунктов</vt:lpstr>
      <vt:lpstr>СТРУКТУРА БЮДЖЕТА</vt:lpstr>
      <vt:lpstr>Презентация PowerPoint</vt:lpstr>
      <vt:lpstr>Основные параметры бюджета Екатериновского сельского поселения на 2022 год и плановый период 2023 и 2024 годов (в рублях) </vt:lpstr>
      <vt:lpstr>Динамика налоговых и неналоговых доходов  бюджета Екатериновского сельского поселения за 2019 – 2024 годы</vt:lpstr>
      <vt:lpstr>Структура налоговых и неналоговых доходов бюджета Екатериновского сельского поселения в 2022 году</vt:lpstr>
      <vt:lpstr>Динамика поступлений налога  на доходы физических лиц в бюджет  Екатериновского сельского поселения (в рублях) НДФЛ за 2019-2024 годы </vt:lpstr>
      <vt:lpstr>Динамика поступлений НАЛОГИ НА ИМУЩЕСТВО в бюджет  Екатериновского сельского поселения за 2019-2024 годы(в рублях) </vt:lpstr>
      <vt:lpstr>Динамика поступлений неналоговых доходов бюджета Екатериновского сельского поселения  за 2019-2024 годы (в рублях)</vt:lpstr>
      <vt:lpstr>Межбюджетные трансферты</vt:lpstr>
      <vt:lpstr>Динамика поступлений безвозмездных поступлений в бюджет Екатериновского сельского поселения за 2019 – 2024 годы (в рублях)</vt:lpstr>
      <vt:lpstr>РАСХОДЫ БЮДЖЕТА </vt:lpstr>
      <vt:lpstr>Информация об исполнении бюджета Екатериновского сельского поселения за 2022 год (рублей)</vt:lpstr>
      <vt:lpstr>Динамика доходов и расходов бюджета Екатериновского сельского поселения за 2019 – 2024 годы (в рублях))</vt:lpstr>
      <vt:lpstr>Динамика расходов бюджета Екатериновского сельского поселения за  2019-2024 годы (в рублях)  </vt:lpstr>
      <vt:lpstr>Расходы бюджета Екатериновского сельского поселения в 2022 году</vt:lpstr>
      <vt:lpstr>Муниципальные целевые программы Екатериновского сельского поселения на 2022 год                                                                                             </vt:lpstr>
      <vt:lpstr>Муниципальные программы Екатериновского сельского поселения за 2022 год (руб.)</vt:lpstr>
      <vt:lpstr>Непрограммные направления деятельности Екатериновского сельского поселения за 2022 год  </vt:lpstr>
      <vt:lpstr>Результаты мониторинга сельских поселений Партизанского муниципального района за 2021 год</vt:lpstr>
      <vt:lpstr>Контактная информация и обратная связь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ZINA</cp:lastModifiedBy>
  <cp:revision>390</cp:revision>
  <dcterms:created xsi:type="dcterms:W3CDTF">2013-09-17T11:29:55Z</dcterms:created>
  <dcterms:modified xsi:type="dcterms:W3CDTF">2023-05-22T05:37:38Z</dcterms:modified>
</cp:coreProperties>
</file>